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fntdata" ContentType="application/x-fontdata"/>
  <Default Extension="vml" ContentType="application/vnd.openxmlformats-officedocument.vmlDrawing"/>
  <Default Extension="gif" ContentType="image/gif"/>
  <Default Extension="jp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45"/>
  </p:notesMasterIdLst>
  <p:sldIdLst>
    <p:sldId id="257" r:id="rId2"/>
    <p:sldId id="261" r:id="rId3"/>
    <p:sldId id="260" r:id="rId4"/>
    <p:sldId id="281" r:id="rId5"/>
    <p:sldId id="280" r:id="rId6"/>
    <p:sldId id="277" r:id="rId7"/>
    <p:sldId id="278" r:id="rId8"/>
    <p:sldId id="282" r:id="rId9"/>
    <p:sldId id="270" r:id="rId10"/>
    <p:sldId id="273" r:id="rId11"/>
    <p:sldId id="272" r:id="rId12"/>
    <p:sldId id="274" r:id="rId13"/>
    <p:sldId id="276" r:id="rId14"/>
    <p:sldId id="264" r:id="rId15"/>
    <p:sldId id="283" r:id="rId16"/>
    <p:sldId id="296" r:id="rId17"/>
    <p:sldId id="297" r:id="rId18"/>
    <p:sldId id="263" r:id="rId19"/>
    <p:sldId id="295" r:id="rId20"/>
    <p:sldId id="284" r:id="rId21"/>
    <p:sldId id="285" r:id="rId22"/>
    <p:sldId id="286" r:id="rId23"/>
    <p:sldId id="287" r:id="rId24"/>
    <p:sldId id="288" r:id="rId25"/>
    <p:sldId id="289" r:id="rId26"/>
    <p:sldId id="290" r:id="rId27"/>
    <p:sldId id="291" r:id="rId28"/>
    <p:sldId id="292" r:id="rId29"/>
    <p:sldId id="293" r:id="rId30"/>
    <p:sldId id="267" r:id="rId31"/>
    <p:sldId id="294" r:id="rId32"/>
    <p:sldId id="299" r:id="rId33"/>
    <p:sldId id="300" r:id="rId34"/>
    <p:sldId id="301" r:id="rId35"/>
    <p:sldId id="302" r:id="rId36"/>
    <p:sldId id="303" r:id="rId37"/>
    <p:sldId id="304" r:id="rId38"/>
    <p:sldId id="305" r:id="rId39"/>
    <p:sldId id="306" r:id="rId40"/>
    <p:sldId id="307" r:id="rId41"/>
    <p:sldId id="268" r:id="rId42"/>
    <p:sldId id="269" r:id="rId43"/>
    <p:sldId id="265" r:id="rId44"/>
  </p:sldIdLst>
  <p:sldSz cx="9144000" cy="6858000" type="screen4x3"/>
  <p:notesSz cx="6858000" cy="9144000"/>
  <p:embeddedFontLst>
    <p:embeddedFont>
      <p:font typeface="나눔명조 ExtraBold" panose="02020603020101020101" pitchFamily="18" charset="-127"/>
      <p:bold r:id="rId46"/>
    </p:embeddedFont>
    <p:embeddedFont>
      <p:font typeface="Verdana" panose="020B0604030504040204" pitchFamily="34" charset="0"/>
      <p:regular r:id="rId47"/>
      <p:bold r:id="rId48"/>
      <p:italic r:id="rId49"/>
      <p:boldItalic r:id="rId50"/>
    </p:embeddedFont>
    <p:embeddedFont>
      <p:font typeface="나눔고딕" panose="020D0604000000000000" pitchFamily="50" charset="-127"/>
      <p:regular r:id="rId51"/>
      <p:bold r:id="rId52"/>
    </p:embeddedFont>
    <p:embeddedFont>
      <p:font typeface="나눔바른고딕" panose="020B0603020101020101" pitchFamily="50" charset="-127"/>
      <p:regular r:id="rId53"/>
      <p:bold r:id="rId54"/>
    </p:embeddedFont>
    <p:embeddedFont>
      <p:font typeface="나눔명조" panose="02020603020101020101" pitchFamily="18" charset="-127"/>
      <p:regular r:id="rId55"/>
      <p:bold r:id="rId56"/>
    </p:embeddedFont>
    <p:embeddedFont>
      <p:font typeface="나눔바른펜" panose="020B0503000000000000" pitchFamily="50" charset="-127"/>
      <p:regular r:id="rId57"/>
      <p:bold r:id="rId58"/>
    </p:embeddedFont>
    <p:embeddedFont>
      <p:font typeface="맑은 고딕" panose="020B0503020000020004" pitchFamily="50" charset="-127"/>
      <p:regular r:id="rId59"/>
      <p:bold r:id="rId60"/>
    </p:embeddedFont>
    <p:embeddedFont>
      <p:font typeface="나눔고딕 ExtraBold" panose="020D0904000000000000" pitchFamily="50" charset="-127"/>
      <p:bold r:id="rId6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>
          <p15:clr>
            <a:srgbClr val="A4A3A4"/>
          </p15:clr>
        </p15:guide>
        <p15:guide id="2" pos="22">
          <p15:clr>
            <a:srgbClr val="A4A3A4"/>
          </p15:clr>
        </p15:guide>
        <p15:guide id="3" pos="573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9D9C2"/>
    <a:srgbClr val="BFBFBF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5758FB7-9AC5-4552-8A53-C91805E547FA}" styleName="테마 스타일 1 - 강조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66" autoAdjust="0"/>
    <p:restoredTop sz="94660"/>
  </p:normalViewPr>
  <p:slideViewPr>
    <p:cSldViewPr>
      <p:cViewPr varScale="1">
        <p:scale>
          <a:sx n="115" d="100"/>
          <a:sy n="115" d="100"/>
        </p:scale>
        <p:origin x="948" y="84"/>
      </p:cViewPr>
      <p:guideLst>
        <p:guide orient="horz"/>
        <p:guide pos="22"/>
        <p:guide pos="5738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>
      <p:cViewPr varScale="1">
        <p:scale>
          <a:sx n="88" d="100"/>
          <a:sy n="88" d="100"/>
        </p:scale>
        <p:origin x="3822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2.fntdata"/><Relationship Id="rId50" Type="http://schemas.openxmlformats.org/officeDocument/2006/relationships/font" Target="fonts/font5.fntdata"/><Relationship Id="rId55" Type="http://schemas.openxmlformats.org/officeDocument/2006/relationships/font" Target="fonts/font10.fntdata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3" Type="http://schemas.openxmlformats.org/officeDocument/2006/relationships/font" Target="fonts/font8.fntdata"/><Relationship Id="rId58" Type="http://schemas.openxmlformats.org/officeDocument/2006/relationships/font" Target="fonts/font13.fntdata"/><Relationship Id="rId5" Type="http://schemas.openxmlformats.org/officeDocument/2006/relationships/slide" Target="slides/slide4.xml"/><Relationship Id="rId61" Type="http://schemas.openxmlformats.org/officeDocument/2006/relationships/font" Target="fonts/font16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3.fntdata"/><Relationship Id="rId56" Type="http://schemas.openxmlformats.org/officeDocument/2006/relationships/font" Target="fonts/font11.fntdata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6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1.fntdata"/><Relationship Id="rId59" Type="http://schemas.openxmlformats.org/officeDocument/2006/relationships/font" Target="fonts/font14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9.fntdata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4.fntdata"/><Relationship Id="rId57" Type="http://schemas.openxmlformats.org/officeDocument/2006/relationships/font" Target="fonts/font12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7.fntdata"/><Relationship Id="rId60" Type="http://schemas.openxmlformats.org/officeDocument/2006/relationships/font" Target="fonts/font15.fntdata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drawings/_rels/vmlDrawing1.vml.rels><?xml version="1.0" encoding="UTF-8" standalone="yes"?>
<Relationships xmlns="http://schemas.openxmlformats.org/package/2006/relationships"><Relationship Id="rId8" Type="http://schemas.openxmlformats.org/officeDocument/2006/relationships/image" Target="../media/image36.wmf"/><Relationship Id="rId3" Type="http://schemas.openxmlformats.org/officeDocument/2006/relationships/image" Target="../media/image31.wmf"/><Relationship Id="rId7" Type="http://schemas.openxmlformats.org/officeDocument/2006/relationships/image" Target="../media/image35.wmf"/><Relationship Id="rId2" Type="http://schemas.openxmlformats.org/officeDocument/2006/relationships/image" Target="../media/image30.wmf"/><Relationship Id="rId1" Type="http://schemas.openxmlformats.org/officeDocument/2006/relationships/image" Target="../media/image29.wmf"/><Relationship Id="rId6" Type="http://schemas.openxmlformats.org/officeDocument/2006/relationships/image" Target="../media/image34.wmf"/><Relationship Id="rId11" Type="http://schemas.openxmlformats.org/officeDocument/2006/relationships/image" Target="../media/image39.wmf"/><Relationship Id="rId5" Type="http://schemas.openxmlformats.org/officeDocument/2006/relationships/image" Target="../media/image33.wmf"/><Relationship Id="rId10" Type="http://schemas.openxmlformats.org/officeDocument/2006/relationships/image" Target="../media/image38.wmf"/><Relationship Id="rId4" Type="http://schemas.openxmlformats.org/officeDocument/2006/relationships/image" Target="../media/image32.wmf"/><Relationship Id="rId9" Type="http://schemas.openxmlformats.org/officeDocument/2006/relationships/image" Target="../media/image37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9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1416D1-FCA5-433B-B00A-8EACA6124C49}" type="datetimeFigureOut">
              <a:rPr lang="ko-KR" altLang="en-US" smtClean="0"/>
              <a:t>2015-02-10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09007F-8A03-436A-B6FE-E913B77C3B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72014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aseline="0" dirty="0" smtClean="0"/>
              <a:t>2010</a:t>
            </a:r>
            <a:r>
              <a:rPr lang="ko-KR" altLang="en-US" baseline="0" dirty="0" smtClean="0"/>
              <a:t>년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자유</a:t>
            </a:r>
            <a:r>
              <a:rPr lang="en-US" altLang="ko-KR" baseline="0" dirty="0" smtClean="0"/>
              <a:t>-</a:t>
            </a:r>
            <a:r>
              <a:rPr lang="ko-KR" altLang="en-US" baseline="0" dirty="0" smtClean="0"/>
              <a:t>오픈 소스 소프트웨어에 초점을 맞춘 네트워크 중 가장 큰 네트워크가 됨</a:t>
            </a:r>
            <a:r>
              <a:rPr lang="en-US" altLang="ko-KR" baseline="0" dirty="0" smtClean="0"/>
              <a:t>.</a:t>
            </a:r>
          </a:p>
          <a:p>
            <a:r>
              <a:rPr lang="en-US" altLang="ko-KR" baseline="0" dirty="0" smtClean="0"/>
              <a:t>2013</a:t>
            </a:r>
            <a:r>
              <a:rPr lang="ko-KR" altLang="en-US" baseline="0" dirty="0" smtClean="0"/>
              <a:t>년 </a:t>
            </a:r>
            <a:r>
              <a:rPr lang="en-US" altLang="ko-KR" baseline="0" dirty="0" smtClean="0"/>
              <a:t>3</a:t>
            </a:r>
            <a:r>
              <a:rPr lang="ko-KR" altLang="en-US" baseline="0" dirty="0" smtClean="0"/>
              <a:t>월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전세계에서 가장 큰 네트워크로 등극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09007F-8A03-436A-B6FE-E913B77C3B0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82224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rgbClr val="29D9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>
          <a:xfrm>
            <a:off x="8460432" y="6460218"/>
            <a:ext cx="582960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CF612540-9602-46A0-9E57-34F7D20680C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3" name="직사각형 2"/>
          <p:cNvSpPr/>
          <p:nvPr userDrawn="1"/>
        </p:nvSpPr>
        <p:spPr>
          <a:xfrm>
            <a:off x="427608" y="0"/>
            <a:ext cx="1264072" cy="1860138"/>
          </a:xfrm>
          <a:prstGeom prst="rect">
            <a:avLst/>
          </a:prstGeom>
          <a:solidFill>
            <a:srgbClr val="29D9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80426"/>
            <a:ext cx="1170116" cy="7180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jpeg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6380429"/>
            <a:ext cx="828527" cy="426913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2320" y="116632"/>
            <a:ext cx="1559120" cy="144016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49" r:id="rId2"/>
    <p:sldLayoutId id="2147483651" r:id="rId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3.wmf"/><Relationship Id="rId18" Type="http://schemas.openxmlformats.org/officeDocument/2006/relationships/oleObject" Target="../embeddings/oleObject8.bin"/><Relationship Id="rId26" Type="http://schemas.openxmlformats.org/officeDocument/2006/relationships/image" Target="../media/image41.png"/><Relationship Id="rId21" Type="http://schemas.openxmlformats.org/officeDocument/2006/relationships/image" Target="../media/image37.wmf"/><Relationship Id="rId34" Type="http://schemas.openxmlformats.org/officeDocument/2006/relationships/image" Target="../media/image49.png"/><Relationship Id="rId7" Type="http://schemas.openxmlformats.org/officeDocument/2006/relationships/image" Target="../media/image30.wmf"/><Relationship Id="rId12" Type="http://schemas.openxmlformats.org/officeDocument/2006/relationships/oleObject" Target="../embeddings/oleObject5.bin"/><Relationship Id="rId17" Type="http://schemas.openxmlformats.org/officeDocument/2006/relationships/image" Target="../media/image35.wmf"/><Relationship Id="rId25" Type="http://schemas.openxmlformats.org/officeDocument/2006/relationships/image" Target="../media/image39.wmf"/><Relationship Id="rId33" Type="http://schemas.openxmlformats.org/officeDocument/2006/relationships/image" Target="../media/image48.png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7.bin"/><Relationship Id="rId20" Type="http://schemas.openxmlformats.org/officeDocument/2006/relationships/oleObject" Target="../embeddings/oleObject9.bin"/><Relationship Id="rId29" Type="http://schemas.openxmlformats.org/officeDocument/2006/relationships/image" Target="../media/image44.png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11" Type="http://schemas.openxmlformats.org/officeDocument/2006/relationships/image" Target="../media/image32.wmf"/><Relationship Id="rId24" Type="http://schemas.openxmlformats.org/officeDocument/2006/relationships/oleObject" Target="../embeddings/oleObject11.bin"/><Relationship Id="rId32" Type="http://schemas.openxmlformats.org/officeDocument/2006/relationships/image" Target="../media/image47.png"/><Relationship Id="rId37" Type="http://schemas.openxmlformats.org/officeDocument/2006/relationships/image" Target="../media/image52.png"/><Relationship Id="rId5" Type="http://schemas.openxmlformats.org/officeDocument/2006/relationships/image" Target="../media/image29.wmf"/><Relationship Id="rId15" Type="http://schemas.openxmlformats.org/officeDocument/2006/relationships/image" Target="../media/image34.wmf"/><Relationship Id="rId23" Type="http://schemas.openxmlformats.org/officeDocument/2006/relationships/image" Target="../media/image38.wmf"/><Relationship Id="rId28" Type="http://schemas.openxmlformats.org/officeDocument/2006/relationships/image" Target="../media/image43.png"/><Relationship Id="rId36" Type="http://schemas.openxmlformats.org/officeDocument/2006/relationships/image" Target="../media/image51.png"/><Relationship Id="rId10" Type="http://schemas.openxmlformats.org/officeDocument/2006/relationships/oleObject" Target="../embeddings/oleObject4.bin"/><Relationship Id="rId19" Type="http://schemas.openxmlformats.org/officeDocument/2006/relationships/image" Target="../media/image36.wmf"/><Relationship Id="rId31" Type="http://schemas.openxmlformats.org/officeDocument/2006/relationships/image" Target="../media/image46.png"/><Relationship Id="rId4" Type="http://schemas.openxmlformats.org/officeDocument/2006/relationships/oleObject" Target="../embeddings/oleObject1.bin"/><Relationship Id="rId9" Type="http://schemas.openxmlformats.org/officeDocument/2006/relationships/image" Target="../media/image31.wmf"/><Relationship Id="rId14" Type="http://schemas.openxmlformats.org/officeDocument/2006/relationships/oleObject" Target="../embeddings/oleObject6.bin"/><Relationship Id="rId22" Type="http://schemas.openxmlformats.org/officeDocument/2006/relationships/oleObject" Target="../embeddings/oleObject10.bin"/><Relationship Id="rId27" Type="http://schemas.openxmlformats.org/officeDocument/2006/relationships/image" Target="../media/image42.jpg"/><Relationship Id="rId30" Type="http://schemas.openxmlformats.org/officeDocument/2006/relationships/image" Target="../media/image45.png"/><Relationship Id="rId35" Type="http://schemas.openxmlformats.org/officeDocument/2006/relationships/image" Target="../media/image50.png"/><Relationship Id="rId8" Type="http://schemas.openxmlformats.org/officeDocument/2006/relationships/oleObject" Target="../embeddings/oleObject3.bin"/><Relationship Id="rId3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57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87.png"/><Relationship Id="rId7" Type="http://schemas.openxmlformats.org/officeDocument/2006/relationships/image" Target="../media/image91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Relationship Id="rId9" Type="http://schemas.openxmlformats.org/officeDocument/2006/relationships/image" Target="../media/image9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98.png"/><Relationship Id="rId7" Type="http://schemas.openxmlformats.org/officeDocument/2006/relationships/image" Target="../media/image102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109.wmf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3277997" y="3674036"/>
            <a:ext cx="2662155" cy="734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771800" y="2547178"/>
            <a:ext cx="36770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normalizeH="1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ALL SEEING EYE</a:t>
            </a:r>
            <a:r>
              <a:rPr lang="en-US" altLang="ko-KR" sz="3600" normalizeH="1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RELAY CHAT</a:t>
            </a:r>
            <a:endParaRPr lang="ko-KR" altLang="en-US" sz="3600" normalizeH="1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703389" y="3747507"/>
            <a:ext cx="381136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IRC Client Remote Control App </a:t>
            </a:r>
            <a:endParaRPr lang="en-US" altLang="ko-KR" sz="1000" dirty="0" smtClean="0">
              <a:solidFill>
                <a:schemeClr val="bg1"/>
              </a:solidFill>
            </a:endParaRPr>
          </a:p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for </a:t>
            </a:r>
            <a:r>
              <a:rPr lang="en-US" altLang="ko-KR" sz="1000" dirty="0">
                <a:solidFill>
                  <a:schemeClr val="bg1"/>
                </a:solidFill>
              </a:rPr>
              <a:t>Android Devices</a:t>
            </a:r>
            <a:endParaRPr lang="ko-KR" altLang="en-US" sz="1000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976" y="1988840"/>
            <a:ext cx="648072" cy="695637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7092280" y="0"/>
            <a:ext cx="2051720" cy="332656"/>
          </a:xfrm>
          <a:prstGeom prst="rect">
            <a:avLst/>
          </a:prstGeom>
          <a:solidFill>
            <a:srgbClr val="29D9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7330040" y="5733256"/>
            <a:ext cx="164820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24-1 </a:t>
            </a:r>
            <a:r>
              <a:rPr lang="ko-KR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이광오</a:t>
            </a:r>
            <a:r>
              <a:rPr lang="ko-KR" alt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en-US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(PL)</a:t>
            </a:r>
          </a:p>
          <a:p>
            <a:pPr algn="r"/>
            <a:r>
              <a:rPr lang="ko-KR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 정재현     </a:t>
            </a:r>
            <a:endParaRPr lang="en-US" altLang="ko-KR" sz="2000" b="1" dirty="0" smtClean="0">
              <a:solidFill>
                <a:schemeClr val="tx1">
                  <a:lumMod val="65000"/>
                  <a:lumOff val="3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algn="r"/>
            <a:r>
              <a:rPr lang="ko-KR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김승현     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66348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75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500"/>
                            </p:stCondLst>
                            <p:childTnLst>
                              <p:par>
                                <p:cTn id="17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500"/>
                            </p:stCondLst>
                            <p:childTnLst>
                              <p:par>
                                <p:cTn id="2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0"/>
                            </p:stCondLst>
                            <p:childTnLst>
                              <p:par>
                                <p:cTn id="27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8" dur="7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9" dur="150" fill="hold">
                                          <p:stCondLst>
                                            <p:cond delay="1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0" dur="15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1" dur="15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2" dur="15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750"/>
                            </p:stCondLst>
                            <p:childTnLst>
                              <p:par>
                                <p:cTn id="34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5" dur="17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6" dur="350" fill="hold">
                                          <p:stCondLst>
                                            <p:cond delay="3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7" dur="350" fill="hold">
                                          <p:stCondLst>
                                            <p:cond delay="7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8" dur="350" fill="hold">
                                          <p:stCondLst>
                                            <p:cond delay="10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9" dur="350" fill="hold">
                                          <p:stCondLst>
                                            <p:cond delay="14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7500"/>
                            </p:stCondLst>
                            <p:childTnLst>
                              <p:par>
                                <p:cTn id="41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43200000">
                                      <p:cBhvr>
                                        <p:cTn id="4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8500"/>
                            </p:stCondLst>
                            <p:childTnLst>
                              <p:par>
                                <p:cTn id="44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5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6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7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8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9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9500"/>
                            </p:stCondLst>
                            <p:childTnLst>
                              <p:par>
                                <p:cTn id="51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2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3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4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5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6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8" grpId="0"/>
      <p:bldP spid="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 smtClean="0"/>
              <a:t>00</a:t>
            </a:r>
            <a:fld id="{CF612540-9602-46A0-9E57-34F7D20680C0}" type="slidenum">
              <a:rPr lang="ko-KR" altLang="en-US" smtClean="0"/>
              <a:pPr/>
              <a:t>10</a:t>
            </a:fld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60011" y="1273034"/>
            <a:ext cx="11652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목표</a:t>
            </a:r>
            <a:endParaRPr lang="ko-KR" altLang="en-US" sz="16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713953" y="762649"/>
            <a:ext cx="74571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02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1835696" y="798427"/>
            <a:ext cx="601647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사용자는 보다 쉽고 유려한 </a:t>
            </a:r>
            <a:r>
              <a:rPr lang="en-US" altLang="ko-KR" sz="1400" b="1" dirty="0" smtClean="0">
                <a:solidFill>
                  <a:srgbClr val="29D9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“</a:t>
            </a:r>
            <a:r>
              <a:rPr lang="ko-KR" altLang="en-US" sz="1400" b="1" dirty="0" smtClean="0">
                <a:solidFill>
                  <a:srgbClr val="29D9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경험</a:t>
            </a:r>
            <a:r>
              <a:rPr lang="en-US" altLang="ko-KR" sz="1400" b="1" dirty="0" smtClean="0">
                <a:solidFill>
                  <a:srgbClr val="29D9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”</a:t>
            </a:r>
            <a:r>
              <a:rPr lang="ko-KR" altLang="en-US" sz="1400" dirty="0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을 원한다</a:t>
            </a:r>
            <a:r>
              <a:rPr lang="en-US" altLang="ko-KR" sz="1400" dirty="0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400" dirty="0"/>
          </a:p>
        </p:txBody>
      </p:sp>
      <p:sp>
        <p:nvSpPr>
          <p:cNvPr id="36" name="직사각형 35"/>
          <p:cNvSpPr/>
          <p:nvPr/>
        </p:nvSpPr>
        <p:spPr>
          <a:xfrm>
            <a:off x="1835696" y="332656"/>
            <a:ext cx="529639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 smtClean="0">
                <a:solidFill>
                  <a:srgbClr val="29D9C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Minimalist Design</a:t>
            </a:r>
            <a:endParaRPr lang="ko-KR" altLang="en-US" sz="2800" dirty="0">
              <a:solidFill>
                <a:srgbClr val="29D9C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6075914" y="6381328"/>
            <a:ext cx="238451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 smtClean="0">
                <a:solidFill>
                  <a:srgbClr val="29D9C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Android Splash Art</a:t>
            </a:r>
            <a:endParaRPr lang="ko-KR" altLang="en-US" sz="2000" dirty="0">
              <a:solidFill>
                <a:srgbClr val="29D9C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032" name="Picture 8" descr="https://trello-attachments.s3.amazonaws.com/54a8edef96a0bb78a7d6aa31/600x1067/b0ed318ba9c77802cc1c5e6e6ebd8efa/SPLASH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614" y="2268574"/>
            <a:ext cx="2198215" cy="390915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PLASH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6797" y="2276820"/>
            <a:ext cx="2198902" cy="390915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trello-attachments.s3.amazonaws.com/54a8edef96a0bb78a7d6aa31/600x1067/40258cdddfcf4392a17a58539b809828/SPLASH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4843" y="2270792"/>
            <a:ext cx="2195720" cy="390472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8927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250"/>
                            </p:stCondLst>
                            <p:childTnLst>
                              <p:par>
                                <p:cTn id="20" presetID="2" presetClass="entr" presetSubtype="2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 smtClean="0"/>
              <a:t>00</a:t>
            </a:r>
            <a:fld id="{CF612540-9602-46A0-9E57-34F7D20680C0}" type="slidenum">
              <a:rPr lang="ko-KR" altLang="en-US" smtClean="0"/>
              <a:pPr/>
              <a:t>11</a:t>
            </a:fld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60011" y="1273034"/>
            <a:ext cx="11652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목표</a:t>
            </a:r>
            <a:endParaRPr lang="ko-KR" altLang="en-US" sz="16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713953" y="762649"/>
            <a:ext cx="74571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02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1835696" y="798427"/>
            <a:ext cx="601647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사용자는 보다 쉽고 유려한 </a:t>
            </a:r>
            <a:r>
              <a:rPr lang="en-US" altLang="ko-KR" sz="1400" b="1" dirty="0" smtClean="0">
                <a:solidFill>
                  <a:srgbClr val="29D9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“</a:t>
            </a:r>
            <a:r>
              <a:rPr lang="ko-KR" altLang="en-US" sz="1400" b="1" dirty="0" smtClean="0">
                <a:solidFill>
                  <a:srgbClr val="29D9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경험</a:t>
            </a:r>
            <a:r>
              <a:rPr lang="en-US" altLang="ko-KR" sz="1400" b="1" dirty="0" smtClean="0">
                <a:solidFill>
                  <a:srgbClr val="29D9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”</a:t>
            </a:r>
            <a:r>
              <a:rPr lang="ko-KR" altLang="en-US" sz="1400" dirty="0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을 원한다</a:t>
            </a:r>
            <a:r>
              <a:rPr lang="en-US" altLang="ko-KR" sz="1400" dirty="0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400" dirty="0"/>
          </a:p>
        </p:txBody>
      </p:sp>
      <p:sp>
        <p:nvSpPr>
          <p:cNvPr id="36" name="직사각형 35"/>
          <p:cNvSpPr/>
          <p:nvPr/>
        </p:nvSpPr>
        <p:spPr>
          <a:xfrm>
            <a:off x="1835696" y="332656"/>
            <a:ext cx="529639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 smtClean="0">
                <a:solidFill>
                  <a:srgbClr val="29D9C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Minimalist Design</a:t>
            </a:r>
            <a:endParaRPr lang="ko-KR" altLang="en-US" sz="2800" dirty="0">
              <a:solidFill>
                <a:srgbClr val="29D9C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4932040" y="6381328"/>
            <a:ext cx="35283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 smtClean="0">
                <a:solidFill>
                  <a:srgbClr val="29D9C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Android Background Images</a:t>
            </a:r>
            <a:endParaRPr lang="ko-KR" altLang="en-US" sz="2000" dirty="0">
              <a:solidFill>
                <a:srgbClr val="29D9C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076" name="Picture 4" descr="https://trello-attachments.s3.amazonaws.com/54aaa97dffa5dcd1773ce594/600x1067/6c3719c5bfb6efa6acd3ebcbb8f483c1/background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109" y="2254889"/>
            <a:ext cx="2195720" cy="390472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background_flat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8388" y="2271403"/>
            <a:ext cx="2195720" cy="390350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s://trello-attachments.s3.amazonaws.com/54aaa97dffa5dcd1773ce594/600x1067/992089e87fae73675732ce4be684d30e/background3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2667" y="2279039"/>
            <a:ext cx="2195721" cy="390472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9179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22" presetClass="entr" presetSubtype="4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250"/>
                            </p:stCondLst>
                            <p:childTnLst>
                              <p:par>
                                <p:cTn id="18" presetID="22" presetClass="entr" presetSubtype="2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3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 smtClean="0"/>
              <a:t>00</a:t>
            </a:r>
            <a:fld id="{CF612540-9602-46A0-9E57-34F7D20680C0}" type="slidenum">
              <a:rPr lang="ko-KR" altLang="en-US" smtClean="0"/>
              <a:pPr/>
              <a:t>12</a:t>
            </a:fld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60011" y="1273034"/>
            <a:ext cx="11652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목표</a:t>
            </a:r>
            <a:endParaRPr lang="ko-KR" altLang="en-US" sz="16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713953" y="762649"/>
            <a:ext cx="74571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02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1835696" y="798427"/>
            <a:ext cx="601647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사용자는 보다 쉽고 유려한 </a:t>
            </a:r>
            <a:r>
              <a:rPr lang="en-US" altLang="ko-KR" sz="1400" b="1" dirty="0" smtClean="0">
                <a:solidFill>
                  <a:srgbClr val="29D9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“</a:t>
            </a:r>
            <a:r>
              <a:rPr lang="ko-KR" altLang="en-US" sz="1400" b="1" dirty="0" smtClean="0">
                <a:solidFill>
                  <a:srgbClr val="29D9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경험</a:t>
            </a:r>
            <a:r>
              <a:rPr lang="en-US" altLang="ko-KR" sz="1400" b="1" dirty="0" smtClean="0">
                <a:solidFill>
                  <a:srgbClr val="29D9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”</a:t>
            </a:r>
            <a:r>
              <a:rPr lang="ko-KR" altLang="en-US" sz="1400" dirty="0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을 원한다</a:t>
            </a:r>
            <a:r>
              <a:rPr lang="en-US" altLang="ko-KR" sz="1400" dirty="0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400" dirty="0"/>
          </a:p>
        </p:txBody>
      </p:sp>
      <p:sp>
        <p:nvSpPr>
          <p:cNvPr id="36" name="직사각형 35"/>
          <p:cNvSpPr/>
          <p:nvPr/>
        </p:nvSpPr>
        <p:spPr>
          <a:xfrm>
            <a:off x="1835696" y="332656"/>
            <a:ext cx="529639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 smtClean="0">
                <a:solidFill>
                  <a:srgbClr val="29D9C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Minimalist Design</a:t>
            </a:r>
            <a:endParaRPr lang="ko-KR" altLang="en-US" sz="2800" dirty="0">
              <a:solidFill>
                <a:srgbClr val="29D9C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4788024" y="6381328"/>
            <a:ext cx="367240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 smtClean="0">
                <a:solidFill>
                  <a:srgbClr val="29D9C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Windows Background Images</a:t>
            </a:r>
            <a:endParaRPr lang="ko-KR" altLang="en-US" sz="2000" dirty="0">
              <a:solidFill>
                <a:srgbClr val="29D9C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9670" y="2545887"/>
            <a:ext cx="6227981" cy="295483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48358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0816" y="1484784"/>
            <a:ext cx="1944216" cy="3456384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 smtClean="0"/>
              <a:t>00</a:t>
            </a:r>
            <a:fld id="{CF612540-9602-46A0-9E57-34F7D20680C0}" type="slidenum">
              <a:rPr lang="ko-KR" altLang="en-US" smtClean="0"/>
              <a:pPr/>
              <a:t>13</a:t>
            </a:fld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60011" y="1273034"/>
            <a:ext cx="11652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목표</a:t>
            </a:r>
            <a:endParaRPr lang="ko-KR" altLang="en-US" sz="16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713953" y="762649"/>
            <a:ext cx="74571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02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1835696" y="798427"/>
            <a:ext cx="601647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사용자는 보다 쉽고 유려한 </a:t>
            </a:r>
            <a:r>
              <a:rPr lang="en-US" altLang="ko-KR" sz="1400" b="1" dirty="0" smtClean="0">
                <a:solidFill>
                  <a:srgbClr val="29D9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“</a:t>
            </a:r>
            <a:r>
              <a:rPr lang="ko-KR" altLang="en-US" sz="1400" b="1" dirty="0" smtClean="0">
                <a:solidFill>
                  <a:srgbClr val="29D9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경험</a:t>
            </a:r>
            <a:r>
              <a:rPr lang="en-US" altLang="ko-KR" sz="1400" b="1" dirty="0" smtClean="0">
                <a:solidFill>
                  <a:srgbClr val="29D9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”</a:t>
            </a:r>
            <a:r>
              <a:rPr lang="ko-KR" altLang="en-US" sz="1400" dirty="0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을 원한다</a:t>
            </a:r>
            <a:r>
              <a:rPr lang="en-US" altLang="ko-KR" sz="1400" dirty="0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400" dirty="0"/>
          </a:p>
        </p:txBody>
      </p:sp>
      <p:sp>
        <p:nvSpPr>
          <p:cNvPr id="36" name="직사각형 35"/>
          <p:cNvSpPr/>
          <p:nvPr/>
        </p:nvSpPr>
        <p:spPr>
          <a:xfrm>
            <a:off x="1835696" y="332656"/>
            <a:ext cx="529639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 smtClean="0">
                <a:solidFill>
                  <a:srgbClr val="29D9C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Minimalist Design</a:t>
            </a:r>
            <a:endParaRPr lang="ko-KR" altLang="en-US" sz="2800" dirty="0">
              <a:solidFill>
                <a:srgbClr val="29D9C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5004048" y="6381328"/>
            <a:ext cx="345638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 smtClean="0">
                <a:solidFill>
                  <a:srgbClr val="29D9C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Experimental Images &amp; ETC</a:t>
            </a:r>
            <a:endParaRPr lang="ko-KR" altLang="en-US" sz="2000" dirty="0">
              <a:solidFill>
                <a:srgbClr val="29D9C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aphicFrame>
        <p:nvGraphicFramePr>
          <p:cNvPr id="7" name="개체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9585711"/>
              </p:ext>
            </p:extLst>
          </p:nvPr>
        </p:nvGraphicFramePr>
        <p:xfrm>
          <a:off x="903215" y="4999620"/>
          <a:ext cx="245492" cy="2454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31" name="Image" r:id="rId4" imgW="634680" imgH="634680" progId="Photoshop.Image.13">
                  <p:embed/>
                </p:oleObj>
              </mc:Choice>
              <mc:Fallback>
                <p:oleObj name="Image" r:id="rId4" imgW="634680" imgH="63468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03215" y="4999620"/>
                        <a:ext cx="245492" cy="24549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개체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87946951"/>
              </p:ext>
            </p:extLst>
          </p:nvPr>
        </p:nvGraphicFramePr>
        <p:xfrm>
          <a:off x="1365991" y="5012320"/>
          <a:ext cx="58198" cy="2327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32" name="Image" r:id="rId6" imgW="152280" imgH="609480" progId="Photoshop.Image.13">
                  <p:embed/>
                </p:oleObj>
              </mc:Choice>
              <mc:Fallback>
                <p:oleObj name="Image" r:id="rId6" imgW="152280" imgH="60948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365991" y="5012320"/>
                        <a:ext cx="58198" cy="23279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개체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12780944"/>
              </p:ext>
            </p:extLst>
          </p:nvPr>
        </p:nvGraphicFramePr>
        <p:xfrm>
          <a:off x="1641473" y="4983745"/>
          <a:ext cx="264542" cy="2645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33" name="Image" r:id="rId8" imgW="672840" imgH="672840" progId="Photoshop.Image.13">
                  <p:embed/>
                </p:oleObj>
              </mc:Choice>
              <mc:Fallback>
                <p:oleObj name="Image" r:id="rId8" imgW="672840" imgH="67284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641473" y="4983745"/>
                        <a:ext cx="264542" cy="26454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개체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0724520"/>
              </p:ext>
            </p:extLst>
          </p:nvPr>
        </p:nvGraphicFramePr>
        <p:xfrm>
          <a:off x="2009425" y="4967419"/>
          <a:ext cx="255343" cy="2553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34" name="Image" r:id="rId10" imgW="634680" imgH="634680" progId="Photoshop.Image.13">
                  <p:embed/>
                </p:oleObj>
              </mc:Choice>
              <mc:Fallback>
                <p:oleObj name="Image" r:id="rId10" imgW="634680" imgH="63468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009425" y="4967419"/>
                        <a:ext cx="255343" cy="25534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개체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39015216"/>
              </p:ext>
            </p:extLst>
          </p:nvPr>
        </p:nvGraphicFramePr>
        <p:xfrm>
          <a:off x="2405092" y="4972421"/>
          <a:ext cx="222692" cy="2226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35" name="Image" r:id="rId12" imgW="533160" imgH="533160" progId="Photoshop.Image.13">
                  <p:embed/>
                </p:oleObj>
              </mc:Choice>
              <mc:Fallback>
                <p:oleObj name="Image" r:id="rId12" imgW="533160" imgH="53316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2405092" y="4972421"/>
                        <a:ext cx="222692" cy="22269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개체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3205855"/>
              </p:ext>
            </p:extLst>
          </p:nvPr>
        </p:nvGraphicFramePr>
        <p:xfrm>
          <a:off x="926457" y="4609440"/>
          <a:ext cx="222250" cy="222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36" name="Image" r:id="rId14" imgW="444240" imgH="444240" progId="Photoshop.Image.13">
                  <p:embed/>
                </p:oleObj>
              </mc:Choice>
              <mc:Fallback>
                <p:oleObj name="Image" r:id="rId14" imgW="444240" imgH="44424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926457" y="4609440"/>
                        <a:ext cx="222250" cy="222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개체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6227726"/>
              </p:ext>
            </p:extLst>
          </p:nvPr>
        </p:nvGraphicFramePr>
        <p:xfrm>
          <a:off x="1289685" y="4609440"/>
          <a:ext cx="203324" cy="2033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37" name="Image" r:id="rId16" imgW="419040" imgH="419040" progId="Photoshop.Image.13">
                  <p:embed/>
                </p:oleObj>
              </mc:Choice>
              <mc:Fallback>
                <p:oleObj name="Image" r:id="rId16" imgW="419040" imgH="41904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1289685" y="4609440"/>
                        <a:ext cx="203324" cy="20332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개체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55094567"/>
              </p:ext>
            </p:extLst>
          </p:nvPr>
        </p:nvGraphicFramePr>
        <p:xfrm>
          <a:off x="938078" y="4204526"/>
          <a:ext cx="264644" cy="1799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38" name="Image" r:id="rId18" imgW="317160" imgH="215640" progId="Photoshop.Image.13">
                  <p:embed/>
                </p:oleObj>
              </mc:Choice>
              <mc:Fallback>
                <p:oleObj name="Image" r:id="rId18" imgW="317160" imgH="21564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938078" y="4204526"/>
                        <a:ext cx="264644" cy="17995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개체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51937157"/>
              </p:ext>
            </p:extLst>
          </p:nvPr>
        </p:nvGraphicFramePr>
        <p:xfrm>
          <a:off x="1653037" y="4590514"/>
          <a:ext cx="203200" cy="222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39" name="Image" r:id="rId20" imgW="406080" imgH="444240" progId="Photoshop.Image.13">
                  <p:embed/>
                </p:oleObj>
              </mc:Choice>
              <mc:Fallback>
                <p:oleObj name="Image" r:id="rId20" imgW="406080" imgH="44424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1653037" y="4590514"/>
                        <a:ext cx="203200" cy="222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개체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52104673"/>
              </p:ext>
            </p:extLst>
          </p:nvPr>
        </p:nvGraphicFramePr>
        <p:xfrm>
          <a:off x="1318784" y="4204526"/>
          <a:ext cx="199096" cy="2180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40" name="Image" r:id="rId22" imgW="266400" imgH="291960" progId="Photoshop.Image.13">
                  <p:embed/>
                </p:oleObj>
              </mc:Choice>
              <mc:Fallback>
                <p:oleObj name="Image" r:id="rId22" imgW="266400" imgH="29196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1318784" y="4204526"/>
                        <a:ext cx="199096" cy="21805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개체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76488304"/>
              </p:ext>
            </p:extLst>
          </p:nvPr>
        </p:nvGraphicFramePr>
        <p:xfrm>
          <a:off x="1997339" y="4602319"/>
          <a:ext cx="252813" cy="1986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41" name="Image" r:id="rId24" imgW="533160" imgH="419040" progId="Photoshop.Image.13">
                  <p:embed/>
                </p:oleObj>
              </mc:Choice>
              <mc:Fallback>
                <p:oleObj name="Image" r:id="rId24" imgW="533160" imgH="41904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1997339" y="4602319"/>
                        <a:ext cx="252813" cy="19863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1" name="그림 20"/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7634" y="2843408"/>
            <a:ext cx="1948843" cy="1948843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7222" y="1643766"/>
            <a:ext cx="1944216" cy="3456384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7953" y="1823256"/>
            <a:ext cx="1944216" cy="3456384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8684" y="2002746"/>
            <a:ext cx="1944216" cy="3456384"/>
          </a:xfrm>
          <a:prstGeom prst="rect">
            <a:avLst/>
          </a:prstGeom>
        </p:spPr>
      </p:pic>
      <p:sp>
        <p:nvSpPr>
          <p:cNvPr id="28" name="직사각형 27"/>
          <p:cNvSpPr/>
          <p:nvPr/>
        </p:nvSpPr>
        <p:spPr>
          <a:xfrm>
            <a:off x="997874" y="5282531"/>
            <a:ext cx="150367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Button Images</a:t>
            </a:r>
            <a:endParaRPr lang="ko-KR" altLang="en-US" sz="1400" dirty="0"/>
          </a:p>
        </p:txBody>
      </p:sp>
      <p:sp>
        <p:nvSpPr>
          <p:cNvPr id="29" name="직사각형 28"/>
          <p:cNvSpPr/>
          <p:nvPr/>
        </p:nvSpPr>
        <p:spPr>
          <a:xfrm>
            <a:off x="3811336" y="4887336"/>
            <a:ext cx="122143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Auth. Image</a:t>
            </a:r>
            <a:endParaRPr lang="ko-KR" altLang="en-US" sz="1400" dirty="0"/>
          </a:p>
        </p:txBody>
      </p:sp>
      <p:sp>
        <p:nvSpPr>
          <p:cNvPr id="30" name="직사각형 29"/>
          <p:cNvSpPr/>
          <p:nvPr/>
        </p:nvSpPr>
        <p:spPr>
          <a:xfrm>
            <a:off x="6743590" y="5559861"/>
            <a:ext cx="181440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Background Images (experimental)</a:t>
            </a:r>
            <a:endParaRPr lang="ko-KR" altLang="en-US" sz="1400" dirty="0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5" y="2349565"/>
            <a:ext cx="691553" cy="411090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7882" y="2353502"/>
            <a:ext cx="684930" cy="407153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7882" y="2984784"/>
            <a:ext cx="686519" cy="408097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2975676"/>
            <a:ext cx="691553" cy="411090"/>
          </a:xfrm>
          <a:prstGeom prst="rect">
            <a:avLst/>
          </a:prstGeom>
        </p:spPr>
      </p:pic>
      <p:sp>
        <p:nvSpPr>
          <p:cNvPr id="37" name="직사각형 36"/>
          <p:cNvSpPr/>
          <p:nvPr/>
        </p:nvSpPr>
        <p:spPr>
          <a:xfrm>
            <a:off x="1076047" y="3389494"/>
            <a:ext cx="110770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Tab Images</a:t>
            </a:r>
            <a:endParaRPr lang="ko-KR" altLang="en-US" sz="14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6964" y="4136037"/>
            <a:ext cx="353863" cy="35386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285" y="4127354"/>
            <a:ext cx="362546" cy="362546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709" y="4555718"/>
            <a:ext cx="310768" cy="310768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7426" y="4175796"/>
            <a:ext cx="292504" cy="292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909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2250"/>
                            </p:stCondLst>
                            <p:childTnLst>
                              <p:par>
                                <p:cTn id="75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3000"/>
                            </p:stCondLst>
                            <p:childTnLst>
                              <p:par>
                                <p:cTn id="82" presetID="2" presetClass="entr" presetSubtype="2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2" presetClass="entr" presetSubtype="2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2" presetClass="entr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8" grpId="0"/>
      <p:bldP spid="29" grpId="0"/>
      <p:bldP spid="30" grpId="0"/>
      <p:bldP spid="3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 smtClean="0"/>
              <a:t>00</a:t>
            </a:r>
            <a:fld id="{CF612540-9602-46A0-9E57-34F7D20680C0}" type="slidenum">
              <a:rPr lang="ko-KR" altLang="en-US" smtClean="0"/>
              <a:pPr/>
              <a:t>14</a:t>
            </a:fld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60011" y="1273034"/>
            <a:ext cx="11652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아키텍처</a:t>
            </a:r>
            <a:endParaRPr lang="ko-KR" altLang="en-US" sz="16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713953" y="762649"/>
            <a:ext cx="74571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03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8358" y="1628800"/>
            <a:ext cx="6242034" cy="4608512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1835696" y="798427"/>
            <a:ext cx="601647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시작발표 </a:t>
            </a:r>
            <a:r>
              <a:rPr lang="en-US" altLang="ko-KR" sz="1400" b="1" dirty="0" smtClean="0">
                <a:solidFill>
                  <a:srgbClr val="29D9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“</a:t>
            </a:r>
            <a:r>
              <a:rPr lang="ko-KR" altLang="en-US" sz="1400" b="1" dirty="0" smtClean="0">
                <a:solidFill>
                  <a:srgbClr val="29D9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설계</a:t>
            </a:r>
            <a:r>
              <a:rPr lang="en-US" altLang="ko-KR" sz="1400" b="1" dirty="0" smtClean="0">
                <a:solidFill>
                  <a:srgbClr val="29D9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”</a:t>
            </a:r>
            <a:r>
              <a:rPr lang="ko-KR" altLang="en-US" sz="1400" b="1" dirty="0" smtClean="0">
                <a:solidFill>
                  <a:srgbClr val="29D9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400" dirty="0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그대로 </a:t>
            </a:r>
            <a:r>
              <a:rPr lang="ko-KR" altLang="en-US" sz="1400" dirty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구현</a:t>
            </a:r>
            <a:endParaRPr lang="ko-KR" altLang="en-US" sz="1400" dirty="0"/>
          </a:p>
        </p:txBody>
      </p:sp>
      <p:sp>
        <p:nvSpPr>
          <p:cNvPr id="11" name="직사각형 10"/>
          <p:cNvSpPr/>
          <p:nvPr/>
        </p:nvSpPr>
        <p:spPr>
          <a:xfrm>
            <a:off x="1835696" y="332656"/>
            <a:ext cx="529639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 smtClean="0">
                <a:solidFill>
                  <a:srgbClr val="29D9C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ARCHITECTURE</a:t>
            </a:r>
            <a:endParaRPr lang="ko-KR" altLang="en-US" sz="2800" dirty="0">
              <a:solidFill>
                <a:srgbClr val="29D9C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72209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 smtClean="0"/>
              <a:t>00</a:t>
            </a:r>
            <a:fld id="{CF612540-9602-46A0-9E57-34F7D20680C0}" type="slidenum">
              <a:rPr lang="ko-KR" altLang="en-US" smtClean="0"/>
              <a:pPr/>
              <a:t>15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713953" y="762649"/>
            <a:ext cx="74571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04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835696" y="798427"/>
            <a:ext cx="601647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클라이언트 간의 통신 방법</a:t>
            </a:r>
            <a:endParaRPr lang="ko-KR" altLang="en-US" sz="1400" dirty="0"/>
          </a:p>
        </p:txBody>
      </p:sp>
      <p:sp>
        <p:nvSpPr>
          <p:cNvPr id="8" name="직사각형 7"/>
          <p:cNvSpPr/>
          <p:nvPr/>
        </p:nvSpPr>
        <p:spPr>
          <a:xfrm>
            <a:off x="1835696" y="332656"/>
            <a:ext cx="529639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 smtClean="0">
                <a:solidFill>
                  <a:srgbClr val="29D9C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Client Communication</a:t>
            </a:r>
            <a:endParaRPr lang="ko-KR" altLang="en-US" sz="2800" dirty="0">
              <a:solidFill>
                <a:srgbClr val="29D9C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17410" name="Picture 2" descr="http://cdn.elegantthemes.com/blog/wp-content/uploads/2013/10/nexus5-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2696402"/>
            <a:ext cx="1974105" cy="2676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2" name="Picture 4" descr="http://freevectorsite.com/wp-content/uploads/2014/07/Macbook-Pro-Vector-Mockup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0833" y="3592593"/>
            <a:ext cx="2103062" cy="1400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8338390"/>
              </p:ext>
            </p:extLst>
          </p:nvPr>
        </p:nvGraphicFramePr>
        <p:xfrm>
          <a:off x="5508106" y="4068489"/>
          <a:ext cx="3040714" cy="84021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20357"/>
                <a:gridCol w="1520357"/>
              </a:tblGrid>
              <a:tr h="245819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 smtClean="0"/>
                        <a:t>* Relay Server</a:t>
                      </a:r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/>
                </a:tc>
              </a:tr>
              <a:tr h="24581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smtClean="0"/>
                        <a:t>DDE_CLIENT (</a:t>
                      </a:r>
                      <a:r>
                        <a:rPr lang="ko-KR" altLang="en-US" sz="1100" dirty="0" smtClean="0"/>
                        <a:t>송신</a:t>
                      </a:r>
                      <a:r>
                        <a:rPr lang="en-US" altLang="ko-KR" sz="1100" dirty="0" smtClean="0"/>
                        <a:t>)</a:t>
                      </a:r>
                      <a:endParaRPr lang="ko-KR" altLang="en-US" sz="11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smtClean="0"/>
                        <a:t>DDE_SERVER (</a:t>
                      </a:r>
                      <a:r>
                        <a:rPr lang="ko-KR" altLang="en-US" sz="1100" dirty="0" smtClean="0"/>
                        <a:t>수신</a:t>
                      </a:r>
                      <a:r>
                        <a:rPr lang="en-US" altLang="ko-KR" sz="1100" dirty="0" smtClean="0"/>
                        <a:t>)</a:t>
                      </a:r>
                      <a:endParaRPr lang="ko-KR" altLang="en-US" sz="1100" dirty="0" smtClean="0"/>
                    </a:p>
                  </a:txBody>
                  <a:tcPr/>
                </a:tc>
              </a:tr>
              <a:tr h="32205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effectLst/>
                        </a:rPr>
                        <a:t>NULL</a:t>
                      </a:r>
                      <a:endParaRPr lang="ko-KR" altLang="en-US" sz="10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effectLst/>
                        </a:rPr>
                        <a:t>Name : ASIRC_SERVER</a:t>
                      </a:r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8" name="표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7004394"/>
              </p:ext>
            </p:extLst>
          </p:nvPr>
        </p:nvGraphicFramePr>
        <p:xfrm>
          <a:off x="5524551" y="2822353"/>
          <a:ext cx="3040714" cy="84021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20357"/>
                <a:gridCol w="1520357"/>
              </a:tblGrid>
              <a:tr h="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 smtClean="0"/>
                        <a:t>* IRC</a:t>
                      </a:r>
                      <a:r>
                        <a:rPr lang="en-US" altLang="ko-KR" sz="1100" baseline="0" dirty="0" smtClean="0"/>
                        <a:t> Client</a:t>
                      </a:r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/>
                </a:tc>
              </a:tr>
              <a:tr h="24581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smtClean="0"/>
                        <a:t>DDE_SERVER (</a:t>
                      </a:r>
                      <a:r>
                        <a:rPr lang="ko-KR" altLang="en-US" sz="1100" dirty="0" smtClean="0"/>
                        <a:t>수신</a:t>
                      </a:r>
                      <a:r>
                        <a:rPr lang="en-US" altLang="ko-KR" sz="1100" dirty="0" smtClean="0"/>
                        <a:t>)</a:t>
                      </a:r>
                      <a:endParaRPr lang="ko-KR" altLang="en-US" sz="11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smtClean="0"/>
                        <a:t>DDE_CLIENT (</a:t>
                      </a:r>
                      <a:r>
                        <a:rPr lang="ko-KR" altLang="en-US" sz="1100" dirty="0" smtClean="0"/>
                        <a:t>송신</a:t>
                      </a:r>
                      <a:r>
                        <a:rPr lang="en-US" altLang="ko-KR" sz="1100" dirty="0" smtClean="0"/>
                        <a:t>)</a:t>
                      </a:r>
                      <a:endParaRPr lang="ko-KR" altLang="en-US" sz="1100" dirty="0" smtClean="0"/>
                    </a:p>
                  </a:txBody>
                  <a:tcPr/>
                </a:tc>
              </a:tr>
              <a:tr h="3220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effectLst/>
                        </a:rPr>
                        <a:t>Name</a:t>
                      </a:r>
                      <a:r>
                        <a:rPr lang="en-US" altLang="ko-KR" sz="1000" baseline="0" dirty="0" smtClean="0">
                          <a:effectLst/>
                        </a:rPr>
                        <a:t> : </a:t>
                      </a:r>
                      <a:r>
                        <a:rPr lang="en-US" altLang="ko-KR" sz="1000" dirty="0" smtClean="0">
                          <a:effectLst/>
                        </a:rPr>
                        <a:t>ASIRC</a:t>
                      </a:r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effectLst/>
                        </a:rPr>
                        <a:t>NULL</a:t>
                      </a:r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5314428"/>
              </p:ext>
            </p:extLst>
          </p:nvPr>
        </p:nvGraphicFramePr>
        <p:xfrm>
          <a:off x="3707904" y="3592593"/>
          <a:ext cx="1080120" cy="596026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080120"/>
              </a:tblGrid>
              <a:tr h="596026">
                <a:tc>
                  <a:txBody>
                    <a:bodyPr/>
                    <a:lstStyle/>
                    <a:p>
                      <a:pPr algn="l" latinLnBrk="1"/>
                      <a:endParaRPr lang="en-US" altLang="ko-KR" sz="1100" dirty="0" smtClean="0"/>
                    </a:p>
                    <a:p>
                      <a:pPr algn="l" latinLnBrk="1"/>
                      <a:r>
                        <a:rPr lang="en-US" altLang="ko-KR" sz="1100" dirty="0" smtClean="0"/>
                        <a:t>* TCP Server</a:t>
                      </a:r>
                      <a:endParaRPr lang="ko-KR" altLang="en-US" sz="1100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25" name="꺾인 연결선 24"/>
          <p:cNvCxnSpPr>
            <a:stCxn id="18" idx="1"/>
            <a:endCxn id="28" idx="1"/>
          </p:cNvCxnSpPr>
          <p:nvPr/>
        </p:nvCxnSpPr>
        <p:spPr>
          <a:xfrm rot="10800000" flipH="1">
            <a:off x="5508105" y="3242458"/>
            <a:ext cx="16445" cy="1246136"/>
          </a:xfrm>
          <a:prstGeom prst="bentConnector3">
            <a:avLst>
              <a:gd name="adj1" fmla="val -1592277"/>
            </a:avLst>
          </a:prstGeom>
          <a:ln w="28575">
            <a:solidFill>
              <a:schemeClr val="accent2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꺾인 연결선 37"/>
          <p:cNvCxnSpPr>
            <a:stCxn id="28" idx="3"/>
            <a:endCxn id="18" idx="3"/>
          </p:cNvCxnSpPr>
          <p:nvPr/>
        </p:nvCxnSpPr>
        <p:spPr>
          <a:xfrm flipH="1">
            <a:off x="8548820" y="3242458"/>
            <a:ext cx="16445" cy="1246136"/>
          </a:xfrm>
          <a:prstGeom prst="bentConnector3">
            <a:avLst>
              <a:gd name="adj1" fmla="val -1693378"/>
            </a:avLst>
          </a:prstGeom>
          <a:ln w="28575">
            <a:solidFill>
              <a:schemeClr val="accent4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/>
          <p:cNvCxnSpPr/>
          <p:nvPr/>
        </p:nvCxnSpPr>
        <p:spPr>
          <a:xfrm flipH="1">
            <a:off x="8063895" y="2100387"/>
            <a:ext cx="1098361" cy="1"/>
          </a:xfrm>
          <a:prstGeom prst="straightConnector1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/>
          <p:cNvCxnSpPr/>
          <p:nvPr/>
        </p:nvCxnSpPr>
        <p:spPr>
          <a:xfrm flipH="1">
            <a:off x="1835696" y="4005064"/>
            <a:ext cx="1872208" cy="0"/>
          </a:xfrm>
          <a:prstGeom prst="straightConnector1">
            <a:avLst/>
          </a:prstGeom>
          <a:ln w="28575">
            <a:solidFill>
              <a:schemeClr val="accent3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/>
          <p:cNvCxnSpPr/>
          <p:nvPr/>
        </p:nvCxnSpPr>
        <p:spPr>
          <a:xfrm>
            <a:off x="1849108" y="3756571"/>
            <a:ext cx="1858796" cy="1"/>
          </a:xfrm>
          <a:prstGeom prst="straightConnector1">
            <a:avLst/>
          </a:prstGeom>
          <a:ln w="28575">
            <a:solidFill>
              <a:schemeClr val="accent3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꺾인 연결선 46"/>
          <p:cNvCxnSpPr/>
          <p:nvPr/>
        </p:nvCxnSpPr>
        <p:spPr>
          <a:xfrm rot="5400000" flipH="1">
            <a:off x="5558014" y="3158410"/>
            <a:ext cx="720080" cy="2780499"/>
          </a:xfrm>
          <a:prstGeom prst="bentConnector3">
            <a:avLst>
              <a:gd name="adj1" fmla="val -73306"/>
            </a:avLst>
          </a:prstGeom>
          <a:ln w="28575">
            <a:solidFill>
              <a:schemeClr val="accent5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꺾인 연결선 61"/>
          <p:cNvCxnSpPr/>
          <p:nvPr/>
        </p:nvCxnSpPr>
        <p:spPr>
          <a:xfrm>
            <a:off x="3915737" y="4188619"/>
            <a:ext cx="3104535" cy="720080"/>
          </a:xfrm>
          <a:prstGeom prst="bentConnector4">
            <a:avLst>
              <a:gd name="adj1" fmla="val 344"/>
              <a:gd name="adj2" fmla="val 131746"/>
            </a:avLst>
          </a:prstGeom>
          <a:ln w="28575">
            <a:solidFill>
              <a:schemeClr val="accent6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/>
          <p:cNvCxnSpPr/>
          <p:nvPr/>
        </p:nvCxnSpPr>
        <p:spPr>
          <a:xfrm>
            <a:off x="8063895" y="1844824"/>
            <a:ext cx="1080105" cy="0"/>
          </a:xfrm>
          <a:prstGeom prst="straightConnector1">
            <a:avLst/>
          </a:prstGeom>
          <a:ln w="57150">
            <a:solidFill>
              <a:srgbClr val="0070C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/>
          <p:cNvSpPr txBox="1"/>
          <p:nvPr/>
        </p:nvSpPr>
        <p:spPr>
          <a:xfrm>
            <a:off x="576206" y="1288451"/>
            <a:ext cx="10212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세부사항</a:t>
            </a:r>
            <a:endParaRPr lang="ko-KR" altLang="en-US" sz="16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3350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4.07407E-6 L 0.00087 -0.3176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174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" y="-1588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4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5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74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6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74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7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74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8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74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2" name="Picture 4" descr="http://freevectorsite.com/wp-content/uploads/2014/07/Macbook-Pro-Vector-Mockup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0833" y="1412776"/>
            <a:ext cx="2103062" cy="1400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5" name="구부러진 연결선 54"/>
          <p:cNvCxnSpPr/>
          <p:nvPr/>
        </p:nvCxnSpPr>
        <p:spPr>
          <a:xfrm rot="16200000" flipV="1">
            <a:off x="4970242" y="2558910"/>
            <a:ext cx="2200040" cy="1700379"/>
          </a:xfrm>
          <a:prstGeom prst="curvedConnector2">
            <a:avLst/>
          </a:prstGeom>
          <a:ln w="28575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구부러진 연결선 23"/>
          <p:cNvCxnSpPr>
            <a:endCxn id="23554" idx="1"/>
          </p:cNvCxnSpPr>
          <p:nvPr/>
        </p:nvCxnSpPr>
        <p:spPr>
          <a:xfrm rot="5400000" flipH="1" flipV="1">
            <a:off x="1964804" y="2261964"/>
            <a:ext cx="1623976" cy="1574192"/>
          </a:xfrm>
          <a:prstGeom prst="curvedConnector2">
            <a:avLst/>
          </a:prstGeom>
          <a:ln w="28575">
            <a:solidFill>
              <a:schemeClr val="accent3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 smtClean="0"/>
              <a:t>00</a:t>
            </a:r>
            <a:fld id="{CF612540-9602-46A0-9E57-34F7D20680C0}" type="slidenum">
              <a:rPr lang="ko-KR" altLang="en-US" smtClean="0"/>
              <a:pPr/>
              <a:t>16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713953" y="762649"/>
            <a:ext cx="74571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04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835696" y="798427"/>
            <a:ext cx="601647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인증 및 연동 방법</a:t>
            </a:r>
            <a:endParaRPr lang="ko-KR" altLang="en-US" sz="1400" dirty="0"/>
          </a:p>
        </p:txBody>
      </p:sp>
      <p:sp>
        <p:nvSpPr>
          <p:cNvPr id="8" name="직사각형 7"/>
          <p:cNvSpPr/>
          <p:nvPr/>
        </p:nvSpPr>
        <p:spPr>
          <a:xfrm>
            <a:off x="1835696" y="332656"/>
            <a:ext cx="529639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 smtClean="0">
                <a:solidFill>
                  <a:srgbClr val="29D9C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Client Communication</a:t>
            </a:r>
            <a:endParaRPr lang="ko-KR" altLang="en-US" sz="2800" dirty="0">
              <a:solidFill>
                <a:srgbClr val="29D9C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17410" name="Picture 2" descr="http://cdn.elegantthemes.com/blog/wp-content/uploads/2013/10/nexus5-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2696402"/>
            <a:ext cx="1974105" cy="2676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4" name="Picture 2" descr="http://www.realitybytesresources.com/images/server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888" y="1408980"/>
            <a:ext cx="1656184" cy="1656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http://freevectorsite.com/wp-content/uploads/2014/07/Macbook-Pro-Vector-Mockup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0833" y="3108157"/>
            <a:ext cx="2103062" cy="1400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3" name="구부러진 연결선 72"/>
          <p:cNvCxnSpPr>
            <a:stCxn id="23554" idx="2"/>
          </p:cNvCxnSpPr>
          <p:nvPr/>
        </p:nvCxnSpPr>
        <p:spPr>
          <a:xfrm rot="5400000">
            <a:off x="2756893" y="3018047"/>
            <a:ext cx="1587971" cy="1682204"/>
          </a:xfrm>
          <a:prstGeom prst="curvedConnector2">
            <a:avLst/>
          </a:prstGeom>
          <a:ln w="28575">
            <a:solidFill>
              <a:schemeClr val="accent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구부러진 연결선 77"/>
          <p:cNvCxnSpPr>
            <a:stCxn id="23554" idx="2"/>
          </p:cNvCxnSpPr>
          <p:nvPr/>
        </p:nvCxnSpPr>
        <p:spPr>
          <a:xfrm rot="16200000" flipH="1">
            <a:off x="4450239" y="3006904"/>
            <a:ext cx="1591771" cy="1708289"/>
          </a:xfrm>
          <a:prstGeom prst="curvedConnector2">
            <a:avLst/>
          </a:prstGeom>
          <a:ln w="28575">
            <a:solidFill>
              <a:schemeClr val="accent6">
                <a:lumMod val="60000"/>
                <a:lumOff val="4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직사각형 89"/>
          <p:cNvSpPr/>
          <p:nvPr/>
        </p:nvSpPr>
        <p:spPr>
          <a:xfrm rot="19068346">
            <a:off x="1914668" y="2371844"/>
            <a:ext cx="110934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GCM Code</a:t>
            </a:r>
            <a:endParaRPr lang="ko-KR" altLang="en-US" sz="1400" dirty="0"/>
          </a:p>
        </p:txBody>
      </p:sp>
      <p:sp>
        <p:nvSpPr>
          <p:cNvPr id="92" name="직사각형 91"/>
          <p:cNvSpPr/>
          <p:nvPr/>
        </p:nvSpPr>
        <p:spPr>
          <a:xfrm rot="19111980">
            <a:off x="3321615" y="4109376"/>
            <a:ext cx="132165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Confirmation Number</a:t>
            </a:r>
            <a:endParaRPr lang="ko-KR" altLang="en-US" sz="1400" dirty="0"/>
          </a:p>
        </p:txBody>
      </p:sp>
      <p:sp>
        <p:nvSpPr>
          <p:cNvPr id="93" name="직사각형 92"/>
          <p:cNvSpPr/>
          <p:nvPr/>
        </p:nvSpPr>
        <p:spPr>
          <a:xfrm rot="2527653">
            <a:off x="5770153" y="1880471"/>
            <a:ext cx="128099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IP Address</a:t>
            </a:r>
          </a:p>
          <a:p>
            <a:pPr algn="ctr"/>
            <a:r>
              <a:rPr lang="en-US" altLang="ko-KR" sz="1400" dirty="0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&amp;</a:t>
            </a:r>
            <a:endParaRPr lang="en-US" altLang="ko-KR" sz="1400" dirty="0">
              <a:solidFill>
                <a:srgbClr val="7F7F7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1400" dirty="0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Confirmation </a:t>
            </a:r>
            <a:r>
              <a:rPr lang="en-US" altLang="ko-KR" sz="1400" dirty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Number</a:t>
            </a:r>
            <a:endParaRPr lang="ko-KR" altLang="en-US" sz="1400" dirty="0"/>
          </a:p>
        </p:txBody>
      </p:sp>
      <p:cxnSp>
        <p:nvCxnSpPr>
          <p:cNvPr id="94" name="구부러진 연결선 93"/>
          <p:cNvCxnSpPr>
            <a:stCxn id="23554" idx="2"/>
          </p:cNvCxnSpPr>
          <p:nvPr/>
        </p:nvCxnSpPr>
        <p:spPr>
          <a:xfrm rot="5400000">
            <a:off x="2749623" y="3015335"/>
            <a:ext cx="1592529" cy="1692187"/>
          </a:xfrm>
          <a:prstGeom prst="curvedConnector2">
            <a:avLst/>
          </a:prstGeom>
          <a:ln w="28575">
            <a:solidFill>
              <a:schemeClr val="accent6">
                <a:lumMod val="60000"/>
                <a:lumOff val="4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직사각형 94"/>
          <p:cNvSpPr/>
          <p:nvPr/>
        </p:nvSpPr>
        <p:spPr>
          <a:xfrm rot="19101659">
            <a:off x="3346176" y="4155823"/>
            <a:ext cx="105129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IP Address</a:t>
            </a:r>
            <a:endParaRPr lang="ko-KR" altLang="en-US" sz="1400" dirty="0"/>
          </a:p>
        </p:txBody>
      </p:sp>
      <p:sp>
        <p:nvSpPr>
          <p:cNvPr id="96" name="직사각형 95"/>
          <p:cNvSpPr/>
          <p:nvPr/>
        </p:nvSpPr>
        <p:spPr>
          <a:xfrm rot="2498994">
            <a:off x="4445590" y="4208551"/>
            <a:ext cx="111972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GCM Code</a:t>
            </a:r>
            <a:endParaRPr lang="ko-KR" altLang="en-US" sz="1400" dirty="0"/>
          </a:p>
        </p:txBody>
      </p:sp>
      <p:sp>
        <p:nvSpPr>
          <p:cNvPr id="100" name="TextBox 99"/>
          <p:cNvSpPr txBox="1"/>
          <p:nvPr/>
        </p:nvSpPr>
        <p:spPr>
          <a:xfrm>
            <a:off x="576206" y="1288451"/>
            <a:ext cx="10212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세부사항</a:t>
            </a:r>
            <a:endParaRPr lang="ko-KR" altLang="en-US" sz="16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7039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-1.85185E-6 L -2.77778E-7 0.2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74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0.00278 L 0.00087 0.14422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" y="7060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4.07407E-6 L 0.08212 0.11458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174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97" y="571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35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35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35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4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0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500"/>
                            </p:stCondLst>
                            <p:childTnLst>
                              <p:par>
                                <p:cTn id="8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4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" grpId="0"/>
      <p:bldP spid="90" grpId="1"/>
      <p:bldP spid="92" grpId="0"/>
      <p:bldP spid="92" grpId="1"/>
      <p:bldP spid="93" grpId="0"/>
      <p:bldP spid="93" grpId="1"/>
      <p:bldP spid="95" grpId="0"/>
      <p:bldP spid="9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 smtClean="0"/>
              <a:t>00</a:t>
            </a:r>
            <a:fld id="{CF612540-9602-46A0-9E57-34F7D20680C0}" type="slidenum">
              <a:rPr lang="ko-KR" altLang="en-US" smtClean="0"/>
              <a:pPr/>
              <a:t>17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713953" y="762649"/>
            <a:ext cx="74571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04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835696" y="798427"/>
            <a:ext cx="601647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인증 및 연동 방법</a:t>
            </a:r>
            <a:endParaRPr lang="ko-KR" altLang="en-US" sz="1400" dirty="0"/>
          </a:p>
        </p:txBody>
      </p:sp>
      <p:sp>
        <p:nvSpPr>
          <p:cNvPr id="8" name="직사각형 7"/>
          <p:cNvSpPr/>
          <p:nvPr/>
        </p:nvSpPr>
        <p:spPr>
          <a:xfrm>
            <a:off x="1835696" y="332656"/>
            <a:ext cx="529639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 smtClean="0">
                <a:solidFill>
                  <a:srgbClr val="29D9C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Client Communication</a:t>
            </a:r>
            <a:endParaRPr lang="ko-KR" altLang="en-US" sz="2800" dirty="0">
              <a:solidFill>
                <a:srgbClr val="29D9C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17410" name="Picture 2" descr="http://cdn.elegantthemes.com/blog/wp-content/uploads/2013/10/nexus5-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390" y="3488490"/>
            <a:ext cx="1974105" cy="2676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http://freevectorsite.com/wp-content/uploads/2014/07/Macbook-Pro-Vector-Mockup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6187" y="4096290"/>
            <a:ext cx="2103062" cy="1400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8" name="직선 화살표 연결선 87"/>
          <p:cNvCxnSpPr/>
          <p:nvPr/>
        </p:nvCxnSpPr>
        <p:spPr>
          <a:xfrm>
            <a:off x="2812876" y="3789040"/>
            <a:ext cx="3163311" cy="0"/>
          </a:xfrm>
          <a:prstGeom prst="straightConnector1">
            <a:avLst/>
          </a:prstGeom>
          <a:ln w="38100">
            <a:solidFill>
              <a:srgbClr val="FF0000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직사각형 98"/>
          <p:cNvSpPr/>
          <p:nvPr/>
        </p:nvSpPr>
        <p:spPr>
          <a:xfrm>
            <a:off x="3631881" y="3861048"/>
            <a:ext cx="152529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Communication!</a:t>
            </a:r>
            <a:endParaRPr lang="ko-KR" altLang="en-US" sz="1400" dirty="0"/>
          </a:p>
        </p:txBody>
      </p:sp>
      <p:sp>
        <p:nvSpPr>
          <p:cNvPr id="23" name="TextBox 22"/>
          <p:cNvSpPr txBox="1"/>
          <p:nvPr/>
        </p:nvSpPr>
        <p:spPr>
          <a:xfrm>
            <a:off x="576206" y="1288451"/>
            <a:ext cx="10212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세부사항</a:t>
            </a:r>
            <a:endParaRPr lang="ko-KR" altLang="en-US" sz="16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90518388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3.7037E-6 L -3.33333E-6 -0.1407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74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03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4.44444E-6 L 3.61111E-6 -0.13843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9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16" presetClass="entr" presetSubtype="37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 smtClean="0"/>
              <a:t>00</a:t>
            </a:r>
            <a:fld id="{CF612540-9602-46A0-9E57-34F7D20680C0}" type="slidenum">
              <a:rPr lang="ko-KR" altLang="en-US" smtClean="0"/>
              <a:pPr/>
              <a:t>18</a:t>
            </a:fld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76206" y="1288451"/>
            <a:ext cx="10212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세부사항</a:t>
            </a:r>
            <a:endParaRPr lang="ko-KR" altLang="en-US" sz="16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713953" y="762649"/>
            <a:ext cx="74571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04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835696" y="798427"/>
            <a:ext cx="601647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Windows Client – </a:t>
            </a:r>
            <a:r>
              <a:rPr lang="en-US" altLang="ko-KR" sz="1400" dirty="0" err="1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mIRC</a:t>
            </a:r>
            <a:r>
              <a:rPr lang="en-US" altLang="ko-KR" sz="1400" dirty="0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Full Scripts</a:t>
            </a:r>
            <a:endParaRPr lang="ko-KR" altLang="en-US" sz="1400" dirty="0"/>
          </a:p>
        </p:txBody>
      </p:sp>
      <p:sp>
        <p:nvSpPr>
          <p:cNvPr id="8" name="직사각형 7"/>
          <p:cNvSpPr/>
          <p:nvPr/>
        </p:nvSpPr>
        <p:spPr>
          <a:xfrm>
            <a:off x="1835696" y="332656"/>
            <a:ext cx="529639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 smtClean="0">
                <a:solidFill>
                  <a:srgbClr val="29D9C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IRC Client</a:t>
            </a:r>
            <a:endParaRPr lang="ko-KR" altLang="en-US" sz="2800" dirty="0">
              <a:solidFill>
                <a:srgbClr val="29D9C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5124" name="Picture 4" descr="mIRC Logo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8114" y="2262960"/>
            <a:ext cx="1295400" cy="1333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3707904" y="2041103"/>
            <a:ext cx="432048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▶ </a:t>
            </a:r>
            <a:r>
              <a:rPr lang="en-US" altLang="ko-KR" sz="1400" dirty="0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95</a:t>
            </a:r>
            <a:r>
              <a:rPr lang="ko-KR" altLang="en-US" sz="1400" dirty="0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년부터 </a:t>
            </a:r>
            <a:r>
              <a:rPr lang="en-US" altLang="ko-KR" sz="1400" dirty="0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Khaled </a:t>
            </a:r>
            <a:r>
              <a:rPr lang="en-US" altLang="ko-KR" sz="1400" dirty="0" err="1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Mardm-Bey</a:t>
            </a:r>
            <a:r>
              <a:rPr lang="ko-KR" altLang="en-US" sz="1400" dirty="0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 개발한 </a:t>
            </a:r>
            <a:endParaRPr lang="en-US" altLang="ko-KR" sz="1400" dirty="0" smtClean="0">
              <a:solidFill>
                <a:srgbClr val="7F7F7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400" dirty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400" dirty="0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</a:t>
            </a:r>
            <a:r>
              <a:rPr lang="ko-KR" altLang="en-US" sz="1400" dirty="0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윈도우용  </a:t>
            </a:r>
            <a:r>
              <a:rPr lang="en-US" altLang="ko-KR" sz="1400" dirty="0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IRC </a:t>
            </a:r>
            <a:r>
              <a:rPr lang="ko-KR" altLang="en-US" sz="1400" dirty="0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클라이언트</a:t>
            </a:r>
            <a:endParaRPr lang="ko-KR" altLang="en-US" sz="1400" dirty="0"/>
          </a:p>
        </p:txBody>
      </p:sp>
      <p:sp>
        <p:nvSpPr>
          <p:cNvPr id="10" name="직사각형 9"/>
          <p:cNvSpPr/>
          <p:nvPr/>
        </p:nvSpPr>
        <p:spPr>
          <a:xfrm>
            <a:off x="3691805" y="2617748"/>
            <a:ext cx="440858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▶ 사건 </a:t>
            </a:r>
            <a:r>
              <a:rPr lang="ko-KR" altLang="en-US" sz="1400" dirty="0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기반 프로그래밍</a:t>
            </a:r>
            <a:r>
              <a:rPr lang="en-US" altLang="ko-KR" sz="1400" dirty="0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(Event-Driven Programming)</a:t>
            </a:r>
            <a:r>
              <a:rPr lang="ko-KR" altLang="en-US" sz="1400" dirty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400" dirty="0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</a:t>
            </a:r>
            <a:endParaRPr lang="en-US" altLang="ko-KR" sz="1400" dirty="0" smtClean="0">
              <a:solidFill>
                <a:srgbClr val="7F7F7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400" dirty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400" dirty="0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</a:t>
            </a:r>
            <a:r>
              <a:rPr lang="ko-KR" altLang="en-US" sz="1400" dirty="0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기반의 스크립트 언어 내장 </a:t>
            </a:r>
            <a:r>
              <a:rPr lang="en-US" altLang="ko-KR" sz="1400" dirty="0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en-US" altLang="ko-KR" sz="1400" dirty="0" err="1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mSL</a:t>
            </a:r>
            <a:r>
              <a:rPr lang="en-US" altLang="ko-KR" sz="1400" dirty="0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1400" dirty="0"/>
          </a:p>
        </p:txBody>
      </p:sp>
      <p:sp>
        <p:nvSpPr>
          <p:cNvPr id="12" name="직사각형 11"/>
          <p:cNvSpPr/>
          <p:nvPr/>
        </p:nvSpPr>
        <p:spPr>
          <a:xfrm>
            <a:off x="3707904" y="3212395"/>
            <a:ext cx="475252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▶ 지원되는 </a:t>
            </a:r>
            <a:r>
              <a:rPr lang="ko-KR" altLang="en-US" sz="1400" dirty="0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명령어와 함수로 제어</a:t>
            </a:r>
            <a:r>
              <a:rPr lang="en-US" altLang="ko-KR" sz="1400" dirty="0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400" dirty="0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계산</a:t>
            </a:r>
            <a:r>
              <a:rPr lang="en-US" altLang="ko-KR" sz="1400" dirty="0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GUI</a:t>
            </a:r>
            <a:r>
              <a:rPr lang="ko-KR" altLang="en-US" sz="1400" dirty="0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까지 구현 가능</a:t>
            </a:r>
            <a:r>
              <a:rPr lang="en-US" altLang="ko-KR" sz="1400" dirty="0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en-US" altLang="ko-KR" sz="1400" dirty="0">
              <a:solidFill>
                <a:srgbClr val="7F7F7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400" dirty="0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필요 시 외부 </a:t>
            </a:r>
            <a:r>
              <a:rPr lang="en-US" altLang="ko-KR" sz="1400" dirty="0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DDL</a:t>
            </a:r>
            <a:r>
              <a:rPr lang="ko-KR" altLang="en-US" sz="1400" dirty="0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이나 </a:t>
            </a:r>
            <a:r>
              <a:rPr lang="en-US" altLang="ko-KR" sz="1400" dirty="0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COM </a:t>
            </a:r>
            <a:r>
              <a:rPr lang="ko-KR" altLang="en-US" sz="1400" dirty="0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객체까지 사용 가능</a:t>
            </a:r>
            <a:endParaRPr lang="ko-KR" altLang="en-US" sz="1400" dirty="0"/>
          </a:p>
        </p:txBody>
      </p:sp>
      <p:sp>
        <p:nvSpPr>
          <p:cNvPr id="6" name="직사각형 5"/>
          <p:cNvSpPr/>
          <p:nvPr/>
        </p:nvSpPr>
        <p:spPr>
          <a:xfrm>
            <a:off x="1907704" y="1988840"/>
            <a:ext cx="6912768" cy="180020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373983" y="4221088"/>
            <a:ext cx="511256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▶ 약 </a:t>
            </a:r>
            <a:r>
              <a:rPr lang="en-US" altLang="ko-KR" sz="1400" dirty="0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2700</a:t>
            </a:r>
            <a:r>
              <a:rPr lang="ko-KR" altLang="en-US" sz="1400" dirty="0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여 라인의 스크립트로 클라이언트 재구성</a:t>
            </a:r>
            <a:endParaRPr lang="ko-KR" altLang="en-US" sz="1400" dirty="0"/>
          </a:p>
        </p:txBody>
      </p:sp>
      <p:sp>
        <p:nvSpPr>
          <p:cNvPr id="21" name="직사각형 20"/>
          <p:cNvSpPr/>
          <p:nvPr/>
        </p:nvSpPr>
        <p:spPr>
          <a:xfrm>
            <a:off x="357884" y="4744889"/>
            <a:ext cx="417646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▶ </a:t>
            </a:r>
            <a:r>
              <a:rPr lang="ko-KR" altLang="en-US" sz="1400" dirty="0" err="1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커스터마이징</a:t>
            </a:r>
            <a:r>
              <a:rPr lang="ko-KR" altLang="en-US" sz="1400" dirty="0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기능에 중점을 두어 </a:t>
            </a:r>
            <a:r>
              <a:rPr lang="en-US" altLang="ko-KR" sz="1400" dirty="0" err="1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mSL</a:t>
            </a:r>
            <a:r>
              <a:rPr lang="ko-KR" altLang="en-US" sz="1400" dirty="0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을 모르는</a:t>
            </a:r>
            <a:endParaRPr lang="en-US" altLang="ko-KR" sz="1400" dirty="0" smtClean="0">
              <a:solidFill>
                <a:srgbClr val="7F7F7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400" dirty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400" dirty="0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</a:t>
            </a:r>
            <a:r>
              <a:rPr lang="ko-KR" altLang="en-US" sz="1400" dirty="0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일반 사용자도 간단하게 세부 설정 가능 </a:t>
            </a:r>
            <a:endParaRPr lang="ko-KR" altLang="en-US" sz="1400" dirty="0"/>
          </a:p>
        </p:txBody>
      </p:sp>
      <p:sp>
        <p:nvSpPr>
          <p:cNvPr id="22" name="직사각형 21"/>
          <p:cNvSpPr/>
          <p:nvPr/>
        </p:nvSpPr>
        <p:spPr>
          <a:xfrm>
            <a:off x="373983" y="5392961"/>
            <a:ext cx="44644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▶ 대화 기능에 국한되지 않고 사용자 편의 기능 추가 </a:t>
            </a:r>
            <a:endParaRPr lang="ko-KR" altLang="en-US" sz="1400" dirty="0"/>
          </a:p>
        </p:txBody>
      </p:sp>
      <p:sp>
        <p:nvSpPr>
          <p:cNvPr id="23" name="직사각형 22"/>
          <p:cNvSpPr/>
          <p:nvPr/>
        </p:nvSpPr>
        <p:spPr>
          <a:xfrm>
            <a:off x="323528" y="4063160"/>
            <a:ext cx="6912768" cy="180020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3103" y="4252175"/>
            <a:ext cx="1422170" cy="1422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133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2" grpId="0"/>
      <p:bldP spid="6" grpId="0" animBg="1"/>
      <p:bldP spid="20" grpId="0"/>
      <p:bldP spid="21" grpId="0"/>
      <p:bldP spid="22" grpId="0"/>
      <p:bldP spid="2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 smtClean="0"/>
              <a:t>00</a:t>
            </a:r>
            <a:fld id="{CF612540-9602-46A0-9E57-34F7D20680C0}" type="slidenum">
              <a:rPr lang="ko-KR" altLang="en-US" smtClean="0"/>
              <a:pPr/>
              <a:t>19</a:t>
            </a:fld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76206" y="1288451"/>
            <a:ext cx="10212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세부사항</a:t>
            </a:r>
            <a:endParaRPr lang="ko-KR" altLang="en-US" sz="16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713953" y="762649"/>
            <a:ext cx="74571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04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835696" y="798427"/>
            <a:ext cx="601647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Windows Client – </a:t>
            </a:r>
            <a:r>
              <a:rPr lang="en-US" altLang="ko-KR" sz="1400" dirty="0" err="1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mIRC</a:t>
            </a:r>
            <a:r>
              <a:rPr lang="en-US" altLang="ko-KR" sz="1400" dirty="0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Full Scripts</a:t>
            </a:r>
            <a:endParaRPr lang="ko-KR" altLang="en-US" sz="1400" dirty="0"/>
          </a:p>
        </p:txBody>
      </p:sp>
      <p:sp>
        <p:nvSpPr>
          <p:cNvPr id="8" name="직사각형 7"/>
          <p:cNvSpPr/>
          <p:nvPr/>
        </p:nvSpPr>
        <p:spPr>
          <a:xfrm>
            <a:off x="1835696" y="332656"/>
            <a:ext cx="529639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 smtClean="0">
                <a:solidFill>
                  <a:srgbClr val="29D9C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IRC Client</a:t>
            </a:r>
            <a:endParaRPr lang="ko-KR" altLang="en-US" sz="2800" dirty="0">
              <a:solidFill>
                <a:srgbClr val="29D9C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0" y="2060852"/>
            <a:ext cx="5868144" cy="394876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0" y="2060852"/>
            <a:ext cx="5868144" cy="394876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0" y="2060852"/>
            <a:ext cx="5868144" cy="394876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0" y="2060850"/>
            <a:ext cx="5868144" cy="3948761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0" y="2060849"/>
            <a:ext cx="5868146" cy="3948762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0" y="2060848"/>
            <a:ext cx="5868148" cy="3948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750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-12922" y="0"/>
            <a:ext cx="3041771" cy="836712"/>
          </a:xfrm>
          <a:prstGeom prst="rect">
            <a:avLst/>
          </a:prstGeom>
          <a:solidFill>
            <a:srgbClr val="29D9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95176" y="152503"/>
            <a:ext cx="2832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Contents</a:t>
            </a:r>
            <a:endParaRPr lang="ko-KR" altLang="en-US" sz="24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 flipH="1">
            <a:off x="2623211" y="0"/>
            <a:ext cx="3816424" cy="6858000"/>
          </a:xfrm>
          <a:prstGeom prst="line">
            <a:avLst/>
          </a:prstGeom>
          <a:ln>
            <a:solidFill>
              <a:srgbClr val="CFCFC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6439635" y="1489852"/>
            <a:ext cx="45719" cy="216024"/>
          </a:xfrm>
          <a:prstGeom prst="roundRect">
            <a:avLst/>
          </a:prstGeom>
          <a:solidFill>
            <a:srgbClr val="29D9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6100360" y="2086673"/>
            <a:ext cx="45719" cy="216024"/>
          </a:xfrm>
          <a:prstGeom prst="roundRect">
            <a:avLst/>
          </a:prstGeom>
          <a:solidFill>
            <a:srgbClr val="29D9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5761084" y="2683494"/>
            <a:ext cx="45719" cy="216024"/>
          </a:xfrm>
          <a:prstGeom prst="roundRect">
            <a:avLst/>
          </a:prstGeom>
          <a:solidFill>
            <a:srgbClr val="29D9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5421808" y="3280316"/>
            <a:ext cx="45719" cy="216024"/>
          </a:xfrm>
          <a:prstGeom prst="roundRect">
            <a:avLst/>
          </a:prstGeom>
          <a:solidFill>
            <a:srgbClr val="29D9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480579" y="1460588"/>
            <a:ext cx="907621" cy="2862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</a:pPr>
            <a:r>
              <a:rPr lang="ko-KR" alt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개발 목적</a:t>
            </a:r>
            <a:endParaRPr lang="ko-KR" altLang="ko-KR" sz="1400" b="1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6127656" y="2057409"/>
            <a:ext cx="907621" cy="2862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</a:pPr>
            <a:r>
              <a:rPr lang="ko-KR" alt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개발 목표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5788380" y="2654230"/>
            <a:ext cx="857927" cy="2862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</a:pPr>
            <a:r>
              <a:rPr lang="ko-KR" alt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아키텍처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447282" y="3251052"/>
            <a:ext cx="857927" cy="2862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</a:pPr>
            <a:r>
              <a:rPr lang="ko-KR" alt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세부사항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2689574" y="3905695"/>
            <a:ext cx="45719" cy="216024"/>
          </a:xfrm>
          <a:prstGeom prst="roundRect">
            <a:avLst/>
          </a:prstGeom>
          <a:solidFill>
            <a:srgbClr val="29D9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2350298" y="4502516"/>
            <a:ext cx="45719" cy="216024"/>
          </a:xfrm>
          <a:prstGeom prst="roundRect">
            <a:avLst/>
          </a:prstGeom>
          <a:solidFill>
            <a:srgbClr val="29D9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2011022" y="5099338"/>
            <a:ext cx="45719" cy="216024"/>
          </a:xfrm>
          <a:prstGeom prst="roundRect">
            <a:avLst/>
          </a:prstGeom>
          <a:solidFill>
            <a:srgbClr val="29D9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2716870" y="3876431"/>
            <a:ext cx="907621" cy="2862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</a:pPr>
            <a:r>
              <a:rPr lang="ko-KR" alt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개발 일정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2377594" y="4473252"/>
            <a:ext cx="521297" cy="2862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</a:pPr>
            <a:r>
              <a:rPr lang="ko-KR" alt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시연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2036496" y="5070074"/>
            <a:ext cx="907621" cy="2862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</a:pPr>
            <a:r>
              <a:rPr lang="ko-KR" alt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질문 답변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45548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25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75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25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750"/>
                            </p:stCondLst>
                            <p:childTnLst>
                              <p:par>
                                <p:cTn id="60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2" grpId="0" animBg="1"/>
      <p:bldP spid="13" grpId="0" animBg="1"/>
      <p:bldP spid="14" grpId="0" animBg="1"/>
      <p:bldP spid="15" grpId="0" animBg="1"/>
      <p:bldP spid="16" grpId="0"/>
      <p:bldP spid="17" grpId="0"/>
      <p:bldP spid="18" grpId="0"/>
      <p:bldP spid="19" grpId="0"/>
      <p:bldP spid="21" grpId="0" animBg="1"/>
      <p:bldP spid="22" grpId="0" animBg="1"/>
      <p:bldP spid="23" grpId="0" animBg="1"/>
      <p:bldP spid="25" grpId="0"/>
      <p:bldP spid="26" grpId="0"/>
      <p:bldP spid="2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 smtClean="0"/>
              <a:t>00</a:t>
            </a:r>
            <a:fld id="{CF612540-9602-46A0-9E57-34F7D20680C0}" type="slidenum">
              <a:rPr lang="ko-KR" altLang="en-US" smtClean="0"/>
              <a:pPr/>
              <a:t>20</a:t>
            </a:fld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76206" y="1288451"/>
            <a:ext cx="10212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세부사항</a:t>
            </a:r>
            <a:endParaRPr lang="ko-KR" altLang="en-US" sz="16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713953" y="762649"/>
            <a:ext cx="74571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04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835696" y="798427"/>
            <a:ext cx="601647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사용자 설정</a:t>
            </a:r>
            <a:endParaRPr lang="ko-KR" altLang="en-US" sz="1400" dirty="0"/>
          </a:p>
        </p:txBody>
      </p:sp>
      <p:sp>
        <p:nvSpPr>
          <p:cNvPr id="8" name="직사각형 7"/>
          <p:cNvSpPr/>
          <p:nvPr/>
        </p:nvSpPr>
        <p:spPr>
          <a:xfrm>
            <a:off x="1835696" y="332656"/>
            <a:ext cx="529639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 smtClean="0">
                <a:solidFill>
                  <a:srgbClr val="29D9C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IRC Client</a:t>
            </a:r>
            <a:endParaRPr lang="ko-KR" altLang="en-US" sz="2800" dirty="0">
              <a:solidFill>
                <a:srgbClr val="29D9C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3556" y="2492896"/>
            <a:ext cx="3440673" cy="2592288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2915816" y="2924944"/>
            <a:ext cx="3168352" cy="7200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2893413" y="3645024"/>
            <a:ext cx="1534571" cy="10801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4499992" y="3645024"/>
            <a:ext cx="1584176" cy="10801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2763556" y="4725144"/>
            <a:ext cx="1520412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3556" y="2492896"/>
            <a:ext cx="3440673" cy="2592288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2843808" y="2951678"/>
            <a:ext cx="3312368" cy="98137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2832476" y="3906322"/>
            <a:ext cx="3251691" cy="8908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3556" y="2486646"/>
            <a:ext cx="3448969" cy="259853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59168" y="2489590"/>
            <a:ext cx="3445061" cy="2595594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3265" y="2486646"/>
            <a:ext cx="3470461" cy="2614731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9168" y="2486646"/>
            <a:ext cx="3468965" cy="2613604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2851697" y="2942577"/>
            <a:ext cx="3232469" cy="6873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2838981" y="3637142"/>
            <a:ext cx="1659515" cy="11147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4479408" y="3629958"/>
            <a:ext cx="1627161" cy="10951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8705" y="2492896"/>
            <a:ext cx="3468965" cy="2613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009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500"/>
                            </p:stCondLst>
                            <p:childTnLst>
                              <p:par>
                                <p:cTn id="9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500"/>
                            </p:stCondLst>
                            <p:childTnLst>
                              <p:par>
                                <p:cTn id="10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22" grpId="0" animBg="1"/>
      <p:bldP spid="22" grpId="1" animBg="1"/>
      <p:bldP spid="23" grpId="0" animBg="1"/>
      <p:bldP spid="23" grpId="1" animBg="1"/>
      <p:bldP spid="24" grpId="0" animBg="1"/>
      <p:bldP spid="24" grpId="1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 smtClean="0"/>
              <a:t>00</a:t>
            </a:r>
            <a:fld id="{CF612540-9602-46A0-9E57-34F7D20680C0}" type="slidenum">
              <a:rPr lang="ko-KR" altLang="en-US" smtClean="0"/>
              <a:pPr/>
              <a:t>21</a:t>
            </a:fld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76206" y="1288451"/>
            <a:ext cx="10212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세부사항</a:t>
            </a:r>
            <a:endParaRPr lang="ko-KR" altLang="en-US" sz="16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713953" y="762649"/>
            <a:ext cx="74571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04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835696" y="798427"/>
            <a:ext cx="601647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사용자 편의 기능</a:t>
            </a:r>
            <a:endParaRPr lang="ko-KR" altLang="en-US" sz="1400" dirty="0"/>
          </a:p>
        </p:txBody>
      </p:sp>
      <p:sp>
        <p:nvSpPr>
          <p:cNvPr id="8" name="직사각형 7"/>
          <p:cNvSpPr/>
          <p:nvPr/>
        </p:nvSpPr>
        <p:spPr>
          <a:xfrm>
            <a:off x="1835696" y="332656"/>
            <a:ext cx="529639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 smtClean="0">
                <a:solidFill>
                  <a:srgbClr val="29D9C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IRC Client</a:t>
            </a:r>
            <a:endParaRPr lang="ko-KR" altLang="en-US" sz="2800" dirty="0">
              <a:solidFill>
                <a:srgbClr val="29D9C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208" y="2159186"/>
            <a:ext cx="1680348" cy="2637966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807" y="2159186"/>
            <a:ext cx="4680520" cy="3485136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8337" y="2636912"/>
            <a:ext cx="4711191" cy="2044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631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 smtClean="0"/>
              <a:t>00</a:t>
            </a:r>
            <a:fld id="{CF612540-9602-46A0-9E57-34F7D20680C0}" type="slidenum">
              <a:rPr lang="ko-KR" altLang="en-US" smtClean="0"/>
              <a:pPr/>
              <a:t>22</a:t>
            </a:fld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76206" y="1288451"/>
            <a:ext cx="10212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세부사항</a:t>
            </a:r>
            <a:endParaRPr lang="ko-KR" altLang="en-US" sz="16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713953" y="762649"/>
            <a:ext cx="74571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04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835696" y="798427"/>
            <a:ext cx="601647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채널 권한 명령어</a:t>
            </a:r>
            <a:endParaRPr lang="ko-KR" altLang="en-US" sz="1400" dirty="0"/>
          </a:p>
        </p:txBody>
      </p:sp>
      <p:sp>
        <p:nvSpPr>
          <p:cNvPr id="8" name="직사각형 7"/>
          <p:cNvSpPr/>
          <p:nvPr/>
        </p:nvSpPr>
        <p:spPr>
          <a:xfrm>
            <a:off x="1835696" y="332656"/>
            <a:ext cx="529639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 smtClean="0">
                <a:solidFill>
                  <a:srgbClr val="29D9C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IRC Client</a:t>
            </a:r>
            <a:endParaRPr lang="ko-KR" altLang="en-US" sz="2800" dirty="0">
              <a:solidFill>
                <a:srgbClr val="29D9C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11560" y="2276872"/>
            <a:ext cx="1944216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!</a:t>
            </a:r>
            <a:r>
              <a:rPr lang="ko-KR" altLang="en-US" sz="1400" dirty="0" err="1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올옵</a:t>
            </a:r>
            <a:r>
              <a:rPr lang="ko-KR" altLang="en-US" sz="1400" dirty="0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400" dirty="0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(!@)</a:t>
            </a:r>
          </a:p>
          <a:p>
            <a:endParaRPr lang="en-US" altLang="ko-KR" sz="1400" dirty="0">
              <a:solidFill>
                <a:srgbClr val="7F7F7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400" dirty="0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!</a:t>
            </a:r>
            <a:r>
              <a:rPr lang="ko-KR" altLang="en-US" sz="1400" dirty="0" err="1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올보이스</a:t>
            </a:r>
            <a:r>
              <a:rPr lang="ko-KR" altLang="en-US" sz="1400" dirty="0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400" dirty="0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(!+)</a:t>
            </a:r>
          </a:p>
          <a:p>
            <a:endParaRPr lang="en-US" altLang="ko-KR" sz="1400" dirty="0">
              <a:solidFill>
                <a:srgbClr val="7F7F7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400" dirty="0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!</a:t>
            </a:r>
            <a:r>
              <a:rPr lang="ko-KR" altLang="en-US" sz="1400" dirty="0" err="1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옵</a:t>
            </a:r>
            <a:r>
              <a:rPr lang="ko-KR" altLang="en-US" sz="1400" dirty="0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en-US" altLang="ko-KR" sz="1400" dirty="0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</a:t>
            </a:r>
            <a:r>
              <a:rPr lang="ko-KR" altLang="en-US" sz="1400" dirty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사용자</a:t>
            </a:r>
            <a:r>
              <a:rPr lang="en-US" altLang="ko-KR" sz="1400" dirty="0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]</a:t>
            </a:r>
          </a:p>
          <a:p>
            <a:endParaRPr lang="en-US" altLang="ko-KR" sz="1400" dirty="0">
              <a:solidFill>
                <a:srgbClr val="7F7F7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400" dirty="0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!</a:t>
            </a:r>
            <a:r>
              <a:rPr lang="ko-KR" altLang="en-US" sz="1400" dirty="0" err="1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보이스</a:t>
            </a:r>
            <a:r>
              <a:rPr lang="ko-KR" altLang="en-US" sz="1400" dirty="0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en-US" altLang="ko-KR" sz="1400" dirty="0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</a:t>
            </a:r>
            <a:r>
              <a:rPr lang="ko-KR" altLang="en-US" sz="1400" dirty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사용자</a:t>
            </a:r>
            <a:r>
              <a:rPr lang="en-US" altLang="ko-KR" sz="1400" dirty="0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]</a:t>
            </a:r>
          </a:p>
          <a:p>
            <a:endParaRPr lang="en-US" altLang="ko-KR" sz="1400" dirty="0">
              <a:solidFill>
                <a:srgbClr val="7F7F7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400" dirty="0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!</a:t>
            </a:r>
            <a:r>
              <a:rPr lang="ko-KR" altLang="en-US" sz="1400" dirty="0" err="1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디옵</a:t>
            </a:r>
            <a:r>
              <a:rPr lang="ko-KR" altLang="en-US" sz="1400" dirty="0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en-US" altLang="ko-KR" sz="1400" dirty="0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</a:t>
            </a:r>
            <a:r>
              <a:rPr lang="ko-KR" altLang="en-US" sz="1400" dirty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사용자</a:t>
            </a:r>
            <a:r>
              <a:rPr lang="en-US" altLang="ko-KR" sz="1400" dirty="0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]</a:t>
            </a:r>
          </a:p>
          <a:p>
            <a:endParaRPr lang="en-US" altLang="ko-KR" sz="1400" dirty="0" smtClean="0">
              <a:solidFill>
                <a:srgbClr val="7F7F7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400" dirty="0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!</a:t>
            </a:r>
            <a:r>
              <a:rPr lang="ko-KR" altLang="en-US" sz="1400" dirty="0" err="1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디보이스</a:t>
            </a:r>
            <a:r>
              <a:rPr lang="ko-KR" altLang="en-US" sz="1400" dirty="0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en-US" altLang="ko-KR" sz="1400" dirty="0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</a:t>
            </a:r>
            <a:r>
              <a:rPr lang="ko-KR" altLang="en-US" sz="1400" dirty="0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사용자</a:t>
            </a:r>
            <a:r>
              <a:rPr lang="en-US" altLang="ko-KR" sz="1400" dirty="0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]</a:t>
            </a:r>
          </a:p>
          <a:p>
            <a:endParaRPr lang="en-US" altLang="ko-KR" sz="1400" dirty="0">
              <a:solidFill>
                <a:srgbClr val="7F7F7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400" dirty="0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!</a:t>
            </a:r>
            <a:r>
              <a:rPr lang="ko-KR" altLang="en-US" sz="1400" dirty="0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킥  </a:t>
            </a:r>
            <a:r>
              <a:rPr lang="en-US" altLang="ko-KR" sz="1400" dirty="0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</a:t>
            </a:r>
            <a:r>
              <a:rPr lang="ko-KR" altLang="en-US" sz="1400" dirty="0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사용자</a:t>
            </a:r>
            <a:r>
              <a:rPr lang="en-US" altLang="ko-KR" sz="1400" dirty="0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]</a:t>
            </a:r>
          </a:p>
          <a:p>
            <a:endParaRPr lang="en-US" altLang="ko-KR" sz="1400" dirty="0">
              <a:solidFill>
                <a:srgbClr val="7F7F7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400" dirty="0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!</a:t>
            </a:r>
            <a:r>
              <a:rPr lang="ko-KR" altLang="en-US" sz="1400" dirty="0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밴  </a:t>
            </a:r>
            <a:r>
              <a:rPr lang="en-US" altLang="ko-KR" sz="1400" dirty="0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</a:t>
            </a:r>
            <a:r>
              <a:rPr lang="ko-KR" altLang="en-US" sz="1400" dirty="0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사용자</a:t>
            </a:r>
            <a:r>
              <a:rPr lang="en-US" altLang="ko-KR" sz="1400" dirty="0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]</a:t>
            </a:r>
          </a:p>
          <a:p>
            <a:endParaRPr lang="en-US" altLang="ko-KR" sz="1400" dirty="0">
              <a:solidFill>
                <a:srgbClr val="7F7F7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400" dirty="0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!</a:t>
            </a:r>
            <a:r>
              <a:rPr lang="ko-KR" altLang="en-US" sz="1400" dirty="0" err="1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킥밴</a:t>
            </a:r>
            <a:r>
              <a:rPr lang="ko-KR" altLang="en-US" sz="1400" dirty="0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en-US" altLang="ko-KR" sz="1400" dirty="0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</a:t>
            </a:r>
            <a:r>
              <a:rPr lang="ko-KR" altLang="en-US" sz="1400" dirty="0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사용자</a:t>
            </a:r>
            <a:r>
              <a:rPr lang="en-US" altLang="ko-KR" sz="1400" dirty="0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]</a:t>
            </a:r>
          </a:p>
          <a:p>
            <a:endParaRPr lang="ko-KR" altLang="en-US" sz="1400" dirty="0"/>
          </a:p>
        </p:txBody>
      </p:sp>
      <p:sp>
        <p:nvSpPr>
          <p:cNvPr id="13" name="직사각형 12"/>
          <p:cNvSpPr/>
          <p:nvPr/>
        </p:nvSpPr>
        <p:spPr>
          <a:xfrm>
            <a:off x="611560" y="2152807"/>
            <a:ext cx="7776864" cy="394048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4644008" y="2249246"/>
            <a:ext cx="374441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현재 채널의 모든 인원에게 채널 관리 권한 부여</a:t>
            </a:r>
            <a:endParaRPr lang="ko-KR" altLang="en-US" sz="1400" dirty="0"/>
          </a:p>
        </p:txBody>
      </p:sp>
      <p:sp>
        <p:nvSpPr>
          <p:cNvPr id="17" name="직사각형 16"/>
          <p:cNvSpPr/>
          <p:nvPr/>
        </p:nvSpPr>
        <p:spPr>
          <a:xfrm>
            <a:off x="5004048" y="2720452"/>
            <a:ext cx="331236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현재 채널의 모든 인원에게 대화 권한 부여</a:t>
            </a:r>
            <a:endParaRPr lang="ko-KR" altLang="en-US" sz="1400" dirty="0"/>
          </a:p>
        </p:txBody>
      </p:sp>
      <p:sp>
        <p:nvSpPr>
          <p:cNvPr id="18" name="직사각형 17"/>
          <p:cNvSpPr/>
          <p:nvPr/>
        </p:nvSpPr>
        <p:spPr>
          <a:xfrm>
            <a:off x="5220072" y="3140968"/>
            <a:ext cx="331236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지정한 사용자에게 채널 관리 권한 부여</a:t>
            </a:r>
            <a:endParaRPr lang="ko-KR" altLang="en-US" sz="1400" dirty="0"/>
          </a:p>
        </p:txBody>
      </p:sp>
      <p:sp>
        <p:nvSpPr>
          <p:cNvPr id="19" name="직사각형 18"/>
          <p:cNvSpPr/>
          <p:nvPr/>
        </p:nvSpPr>
        <p:spPr>
          <a:xfrm>
            <a:off x="5580112" y="3562689"/>
            <a:ext cx="331236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지정한 사용자에게 대화 권한 부여</a:t>
            </a:r>
            <a:endParaRPr lang="ko-KR" altLang="en-US" sz="1400" dirty="0"/>
          </a:p>
        </p:txBody>
      </p:sp>
      <p:sp>
        <p:nvSpPr>
          <p:cNvPr id="20" name="직사각형 19"/>
          <p:cNvSpPr/>
          <p:nvPr/>
        </p:nvSpPr>
        <p:spPr>
          <a:xfrm>
            <a:off x="5364088" y="3984410"/>
            <a:ext cx="331236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지정한 사용자의 채널 관리 권한 박탈</a:t>
            </a:r>
            <a:endParaRPr lang="ko-KR" altLang="en-US" sz="1400" dirty="0"/>
          </a:p>
        </p:txBody>
      </p:sp>
      <p:sp>
        <p:nvSpPr>
          <p:cNvPr id="21" name="직사각형 20"/>
          <p:cNvSpPr/>
          <p:nvPr/>
        </p:nvSpPr>
        <p:spPr>
          <a:xfrm>
            <a:off x="5724128" y="4409762"/>
            <a:ext cx="259228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지정한 사용자의 대화 권한 박탈</a:t>
            </a:r>
            <a:endParaRPr lang="ko-KR" altLang="en-US" sz="1400" dirty="0"/>
          </a:p>
        </p:txBody>
      </p:sp>
      <p:sp>
        <p:nvSpPr>
          <p:cNvPr id="22" name="직사각형 21"/>
          <p:cNvSpPr/>
          <p:nvPr/>
        </p:nvSpPr>
        <p:spPr>
          <a:xfrm>
            <a:off x="5436096" y="4838715"/>
            <a:ext cx="288032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지정한 사용자를 채널에서 강제 퇴장</a:t>
            </a:r>
            <a:endParaRPr lang="ko-KR" altLang="en-US" sz="1400" dirty="0"/>
          </a:p>
        </p:txBody>
      </p:sp>
      <p:sp>
        <p:nvSpPr>
          <p:cNvPr id="23" name="직사각형 22"/>
          <p:cNvSpPr/>
          <p:nvPr/>
        </p:nvSpPr>
        <p:spPr>
          <a:xfrm>
            <a:off x="5364088" y="5265215"/>
            <a:ext cx="331236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지정한 사용자를 채널 입장 금지 설정</a:t>
            </a:r>
            <a:endParaRPr lang="ko-KR" altLang="en-US" sz="1400" dirty="0"/>
          </a:p>
        </p:txBody>
      </p:sp>
      <p:sp>
        <p:nvSpPr>
          <p:cNvPr id="24" name="직사각형 23"/>
          <p:cNvSpPr/>
          <p:nvPr/>
        </p:nvSpPr>
        <p:spPr>
          <a:xfrm>
            <a:off x="3635896" y="5693020"/>
            <a:ext cx="511256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지정한 사용자를 채널에서 강제 퇴장시키면서 입장 금지 설정</a:t>
            </a:r>
            <a:endParaRPr lang="ko-KR" altLang="en-US" sz="1400" dirty="0"/>
          </a:p>
        </p:txBody>
      </p:sp>
      <p:cxnSp>
        <p:nvCxnSpPr>
          <p:cNvPr id="25" name="직선 연결선 24"/>
          <p:cNvCxnSpPr/>
          <p:nvPr/>
        </p:nvCxnSpPr>
        <p:spPr>
          <a:xfrm>
            <a:off x="713953" y="2636912"/>
            <a:ext cx="7602463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713953" y="3068960"/>
            <a:ext cx="7602463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>
            <a:off x="713953" y="3501008"/>
            <a:ext cx="7602463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713953" y="3933056"/>
            <a:ext cx="7602463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713953" y="4365104"/>
            <a:ext cx="7602463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713953" y="4797152"/>
            <a:ext cx="7602463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>
            <a:off x="713953" y="5229200"/>
            <a:ext cx="7602463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>
            <a:off x="713953" y="5661248"/>
            <a:ext cx="7602463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0713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00"/>
                            </p:stCondLst>
                            <p:childTnLst>
                              <p:par>
                                <p:cTn id="7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"/>
                            </p:stCondLst>
                            <p:childTnLst>
                              <p:par>
                                <p:cTn id="8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3" grpId="0" animBg="1"/>
      <p:bldP spid="15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 smtClean="0"/>
              <a:t>00</a:t>
            </a:r>
            <a:fld id="{CF612540-9602-46A0-9E57-34F7D20680C0}" type="slidenum">
              <a:rPr lang="ko-KR" altLang="en-US" smtClean="0"/>
              <a:pPr/>
              <a:t>23</a:t>
            </a:fld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76206" y="1288451"/>
            <a:ext cx="10212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세부사항</a:t>
            </a:r>
            <a:endParaRPr lang="ko-KR" altLang="en-US" sz="16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713953" y="762649"/>
            <a:ext cx="74571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04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835696" y="798427"/>
            <a:ext cx="601647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채널 관련 명령어</a:t>
            </a:r>
            <a:endParaRPr lang="ko-KR" altLang="en-US" sz="1400" dirty="0"/>
          </a:p>
        </p:txBody>
      </p:sp>
      <p:sp>
        <p:nvSpPr>
          <p:cNvPr id="8" name="직사각형 7"/>
          <p:cNvSpPr/>
          <p:nvPr/>
        </p:nvSpPr>
        <p:spPr>
          <a:xfrm>
            <a:off x="1835696" y="332656"/>
            <a:ext cx="529639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 smtClean="0">
                <a:solidFill>
                  <a:srgbClr val="29D9C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IRC Client</a:t>
            </a:r>
            <a:endParaRPr lang="ko-KR" altLang="en-US" sz="2800" dirty="0">
              <a:solidFill>
                <a:srgbClr val="29D9C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11560" y="2276872"/>
            <a:ext cx="252028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!</a:t>
            </a:r>
            <a:r>
              <a:rPr lang="ko-KR" altLang="en-US" sz="1400" dirty="0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토픽</a:t>
            </a:r>
            <a:endParaRPr lang="en-US" altLang="ko-KR" sz="1400" dirty="0" smtClean="0">
              <a:solidFill>
                <a:srgbClr val="7F7F7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1400" dirty="0">
              <a:solidFill>
                <a:srgbClr val="7F7F7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400" dirty="0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!</a:t>
            </a:r>
            <a:r>
              <a:rPr lang="ko-KR" altLang="en-US" sz="1400" dirty="0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토픽</a:t>
            </a:r>
            <a:r>
              <a:rPr lang="en-US" altLang="ko-KR" sz="1400" dirty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400" dirty="0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[</a:t>
            </a:r>
            <a:r>
              <a:rPr lang="ko-KR" altLang="en-US" sz="1400" dirty="0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내용</a:t>
            </a:r>
            <a:r>
              <a:rPr lang="en-US" altLang="ko-KR" sz="1400" dirty="0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]</a:t>
            </a:r>
          </a:p>
          <a:p>
            <a:endParaRPr lang="en-US" altLang="ko-KR" sz="1400" dirty="0">
              <a:solidFill>
                <a:srgbClr val="7F7F7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400" dirty="0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!</a:t>
            </a:r>
            <a:r>
              <a:rPr lang="ko-KR" altLang="en-US" sz="1400" dirty="0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토픽</a:t>
            </a:r>
            <a:r>
              <a:rPr lang="en-US" altLang="ko-KR" sz="1400" dirty="0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 [</a:t>
            </a:r>
            <a:r>
              <a:rPr lang="ko-KR" altLang="en-US" sz="1400" dirty="0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내용</a:t>
            </a:r>
            <a:r>
              <a:rPr lang="en-US" altLang="ko-KR" sz="1400" dirty="0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]</a:t>
            </a:r>
          </a:p>
          <a:p>
            <a:endParaRPr lang="en-US" altLang="ko-KR" sz="1400" dirty="0">
              <a:solidFill>
                <a:srgbClr val="7F7F7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400" dirty="0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!</a:t>
            </a:r>
            <a:r>
              <a:rPr lang="ko-KR" altLang="en-US" sz="1400" dirty="0" err="1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입실수</a:t>
            </a:r>
            <a:endParaRPr lang="en-US" altLang="ko-KR" sz="1400" dirty="0" smtClean="0">
              <a:solidFill>
                <a:srgbClr val="7F7F7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1400" dirty="0">
              <a:solidFill>
                <a:srgbClr val="7F7F7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400" dirty="0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!</a:t>
            </a:r>
            <a:r>
              <a:rPr lang="ko-KR" altLang="en-US" sz="1400" dirty="0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인원</a:t>
            </a:r>
            <a:endParaRPr lang="en-US" altLang="ko-KR" sz="1400" dirty="0" smtClean="0">
              <a:solidFill>
                <a:srgbClr val="7F7F7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1400" dirty="0" smtClean="0">
              <a:solidFill>
                <a:srgbClr val="7F7F7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400" dirty="0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!</a:t>
            </a:r>
            <a:r>
              <a:rPr lang="ko-KR" altLang="en-US" sz="1400" dirty="0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인원제한  </a:t>
            </a:r>
            <a:r>
              <a:rPr lang="en-US" altLang="ko-KR" sz="1400" dirty="0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</a:t>
            </a:r>
            <a:r>
              <a:rPr lang="ko-KR" altLang="en-US" sz="1400" dirty="0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인원수</a:t>
            </a:r>
            <a:r>
              <a:rPr lang="en-US" altLang="ko-KR" sz="1400" dirty="0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]</a:t>
            </a:r>
          </a:p>
          <a:p>
            <a:endParaRPr lang="en-US" altLang="ko-KR" sz="1400" dirty="0">
              <a:solidFill>
                <a:srgbClr val="7F7F7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400" dirty="0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!</a:t>
            </a:r>
            <a:r>
              <a:rPr lang="ko-KR" altLang="en-US" sz="1400" dirty="0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채널추가</a:t>
            </a:r>
            <a:endParaRPr lang="en-US" altLang="ko-KR" sz="1400" dirty="0" smtClean="0">
              <a:solidFill>
                <a:srgbClr val="7F7F7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1400" dirty="0">
              <a:solidFill>
                <a:srgbClr val="7F7F7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400" dirty="0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!</a:t>
            </a:r>
            <a:r>
              <a:rPr lang="ko-KR" altLang="en-US" sz="1400" dirty="0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채널삭제</a:t>
            </a:r>
            <a:endParaRPr lang="en-US" altLang="ko-KR" sz="1400" dirty="0" smtClean="0">
              <a:solidFill>
                <a:srgbClr val="7F7F7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1400" dirty="0">
              <a:solidFill>
                <a:srgbClr val="7F7F7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400" dirty="0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!</a:t>
            </a:r>
            <a:r>
              <a:rPr lang="ko-KR" altLang="en-US" sz="1400" dirty="0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초대  </a:t>
            </a:r>
            <a:r>
              <a:rPr lang="en-US" altLang="ko-KR" sz="1400" dirty="0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</a:t>
            </a:r>
            <a:r>
              <a:rPr lang="ko-KR" altLang="en-US" sz="1400" dirty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사용자</a:t>
            </a:r>
            <a:r>
              <a:rPr lang="en-US" altLang="ko-KR" sz="1400" dirty="0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]</a:t>
            </a:r>
          </a:p>
          <a:p>
            <a:endParaRPr lang="ko-KR" altLang="en-US" sz="1400" dirty="0"/>
          </a:p>
        </p:txBody>
      </p:sp>
      <p:sp>
        <p:nvSpPr>
          <p:cNvPr id="13" name="직사각형 12"/>
          <p:cNvSpPr/>
          <p:nvPr/>
        </p:nvSpPr>
        <p:spPr>
          <a:xfrm>
            <a:off x="611560" y="2152807"/>
            <a:ext cx="7776864" cy="394048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6300192" y="2249246"/>
            <a:ext cx="201622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현재 채널의 제목을 출력</a:t>
            </a:r>
            <a:endParaRPr lang="ko-KR" altLang="en-US" sz="1400" dirty="0"/>
          </a:p>
        </p:txBody>
      </p:sp>
      <p:sp>
        <p:nvSpPr>
          <p:cNvPr id="11" name="직사각형 10"/>
          <p:cNvSpPr/>
          <p:nvPr/>
        </p:nvSpPr>
        <p:spPr>
          <a:xfrm>
            <a:off x="5580112" y="2720452"/>
            <a:ext cx="273630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현재 채널을 </a:t>
            </a:r>
            <a:r>
              <a:rPr lang="ko-KR" altLang="en-US" sz="1400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지정한 내용으로 변경</a:t>
            </a:r>
            <a:endParaRPr lang="ko-KR" altLang="en-US" sz="1400" dirty="0"/>
          </a:p>
        </p:txBody>
      </p:sp>
      <p:sp>
        <p:nvSpPr>
          <p:cNvPr id="12" name="직사각형 11"/>
          <p:cNvSpPr/>
          <p:nvPr/>
        </p:nvSpPr>
        <p:spPr>
          <a:xfrm>
            <a:off x="5004048" y="3140968"/>
            <a:ext cx="331236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현재 채널의 제목 뒤에 지정한 내용을 추가</a:t>
            </a:r>
            <a:endParaRPr lang="ko-KR" altLang="en-US" sz="1400" dirty="0"/>
          </a:p>
        </p:txBody>
      </p:sp>
      <p:sp>
        <p:nvSpPr>
          <p:cNvPr id="14" name="직사각형 13"/>
          <p:cNvSpPr/>
          <p:nvPr/>
        </p:nvSpPr>
        <p:spPr>
          <a:xfrm>
            <a:off x="5724128" y="3984410"/>
            <a:ext cx="26642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현재 </a:t>
            </a:r>
            <a:r>
              <a:rPr lang="ko-KR" altLang="en-US" sz="1400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채널의 접속 인원 </a:t>
            </a:r>
            <a:r>
              <a:rPr lang="ko-KR" altLang="en-US" sz="1400" dirty="0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수를 출력</a:t>
            </a:r>
            <a:endParaRPr lang="ko-KR" altLang="en-US" sz="1400" dirty="0"/>
          </a:p>
        </p:txBody>
      </p:sp>
      <p:sp>
        <p:nvSpPr>
          <p:cNvPr id="15" name="직사각형 14"/>
          <p:cNvSpPr/>
          <p:nvPr/>
        </p:nvSpPr>
        <p:spPr>
          <a:xfrm>
            <a:off x="4788024" y="4409762"/>
            <a:ext cx="352839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현재 채널의 인원 수를 지정된 인원 수로 제한</a:t>
            </a:r>
            <a:endParaRPr lang="ko-KR" altLang="en-US" sz="1400" dirty="0"/>
          </a:p>
        </p:txBody>
      </p:sp>
      <p:sp>
        <p:nvSpPr>
          <p:cNvPr id="16" name="직사각형 15"/>
          <p:cNvSpPr/>
          <p:nvPr/>
        </p:nvSpPr>
        <p:spPr>
          <a:xfrm>
            <a:off x="5580112" y="4838715"/>
            <a:ext cx="280831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현재 채널을 자동 입실 목록에 추가</a:t>
            </a:r>
            <a:endParaRPr lang="ko-KR" altLang="en-US" sz="1400" dirty="0"/>
          </a:p>
        </p:txBody>
      </p:sp>
      <p:sp>
        <p:nvSpPr>
          <p:cNvPr id="17" name="직사각형 16"/>
          <p:cNvSpPr/>
          <p:nvPr/>
        </p:nvSpPr>
        <p:spPr>
          <a:xfrm>
            <a:off x="5364088" y="5265215"/>
            <a:ext cx="295232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현재 </a:t>
            </a:r>
            <a:r>
              <a:rPr lang="ko-KR" altLang="en-US" sz="1400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채널을 자동 입실 목록에서 삭제</a:t>
            </a:r>
            <a:endParaRPr lang="ko-KR" altLang="en-US" sz="1400" dirty="0"/>
          </a:p>
        </p:txBody>
      </p:sp>
      <p:sp>
        <p:nvSpPr>
          <p:cNvPr id="18" name="직사각형 17"/>
          <p:cNvSpPr/>
          <p:nvPr/>
        </p:nvSpPr>
        <p:spPr>
          <a:xfrm>
            <a:off x="5580112" y="5693020"/>
            <a:ext cx="273630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지정한 사용자를 해당 채널로 초대</a:t>
            </a:r>
            <a:endParaRPr lang="ko-KR" altLang="en-US" sz="1400" dirty="0"/>
          </a:p>
        </p:txBody>
      </p:sp>
      <p:cxnSp>
        <p:nvCxnSpPr>
          <p:cNvPr id="19" name="직선 연결선 18"/>
          <p:cNvCxnSpPr/>
          <p:nvPr/>
        </p:nvCxnSpPr>
        <p:spPr>
          <a:xfrm>
            <a:off x="713953" y="2636912"/>
            <a:ext cx="7602463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713953" y="3068960"/>
            <a:ext cx="7602463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>
            <a:off x="713953" y="3501008"/>
            <a:ext cx="7602463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713953" y="3933056"/>
            <a:ext cx="7602463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713953" y="4365104"/>
            <a:ext cx="7602463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713953" y="4797152"/>
            <a:ext cx="7602463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713953" y="5229200"/>
            <a:ext cx="7602463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713953" y="5661248"/>
            <a:ext cx="7602463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/>
          <p:cNvSpPr/>
          <p:nvPr/>
        </p:nvSpPr>
        <p:spPr>
          <a:xfrm>
            <a:off x="5004048" y="3562689"/>
            <a:ext cx="331236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현재 입실되어 있는 모든 채널의 수를 출력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058050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"/>
                            </p:stCondLst>
                            <p:childTnLst>
                              <p:par>
                                <p:cTn id="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14" grpId="0"/>
      <p:bldP spid="15" grpId="0"/>
      <p:bldP spid="16" grpId="0"/>
      <p:bldP spid="17" grpId="0"/>
      <p:bldP spid="18" grpId="0"/>
      <p:bldP spid="2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 smtClean="0"/>
              <a:t>00</a:t>
            </a:r>
            <a:fld id="{CF612540-9602-46A0-9E57-34F7D20680C0}" type="slidenum">
              <a:rPr lang="ko-KR" altLang="en-US" smtClean="0"/>
              <a:pPr/>
              <a:t>24</a:t>
            </a:fld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76206" y="1288451"/>
            <a:ext cx="10212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세부사항</a:t>
            </a:r>
            <a:endParaRPr lang="ko-KR" altLang="en-US" sz="16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713953" y="762649"/>
            <a:ext cx="74571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04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835696" y="798427"/>
            <a:ext cx="601647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대화 관련 명령어</a:t>
            </a:r>
            <a:endParaRPr lang="ko-KR" altLang="en-US" sz="1400" dirty="0"/>
          </a:p>
        </p:txBody>
      </p:sp>
      <p:sp>
        <p:nvSpPr>
          <p:cNvPr id="8" name="직사각형 7"/>
          <p:cNvSpPr/>
          <p:nvPr/>
        </p:nvSpPr>
        <p:spPr>
          <a:xfrm>
            <a:off x="1835696" y="332656"/>
            <a:ext cx="529639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 smtClean="0">
                <a:solidFill>
                  <a:srgbClr val="29D9C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IRC Client</a:t>
            </a:r>
            <a:endParaRPr lang="ko-KR" altLang="en-US" sz="2800" dirty="0">
              <a:solidFill>
                <a:srgbClr val="29D9C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11560" y="2276872"/>
            <a:ext cx="3816424" cy="3754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!</a:t>
            </a:r>
            <a:r>
              <a:rPr lang="ko-KR" altLang="en-US" sz="1400" dirty="0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입장  </a:t>
            </a:r>
            <a:r>
              <a:rPr lang="en-US" altLang="ko-KR" sz="1400" dirty="0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</a:t>
            </a:r>
            <a:r>
              <a:rPr lang="ko-KR" altLang="en-US" sz="1400" dirty="0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채널</a:t>
            </a:r>
            <a:r>
              <a:rPr lang="en-US" altLang="ko-KR" sz="1400" dirty="0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]</a:t>
            </a:r>
          </a:p>
          <a:p>
            <a:endParaRPr lang="en-US" altLang="ko-KR" sz="1400" dirty="0">
              <a:solidFill>
                <a:srgbClr val="7F7F7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400" dirty="0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!</a:t>
            </a:r>
            <a:r>
              <a:rPr lang="ko-KR" altLang="en-US" sz="1400" dirty="0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퇴장</a:t>
            </a:r>
            <a:endParaRPr lang="en-US" altLang="ko-KR" sz="1400" dirty="0" smtClean="0">
              <a:solidFill>
                <a:srgbClr val="7F7F7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1400" dirty="0">
              <a:solidFill>
                <a:srgbClr val="7F7F7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400" dirty="0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!</a:t>
            </a:r>
            <a:r>
              <a:rPr lang="ko-KR" altLang="en-US" sz="1400" dirty="0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귓속말 </a:t>
            </a:r>
            <a:r>
              <a:rPr lang="en-US" altLang="ko-KR" sz="1400" dirty="0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(!</a:t>
            </a:r>
            <a:r>
              <a:rPr lang="ko-KR" altLang="en-US" sz="1400" dirty="0" err="1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귓</a:t>
            </a:r>
            <a:r>
              <a:rPr lang="en-US" altLang="ko-KR" sz="1400" dirty="0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sz="1400" dirty="0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en-US" altLang="ko-KR" sz="1400" dirty="0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</a:t>
            </a:r>
            <a:r>
              <a:rPr lang="ko-KR" altLang="en-US" sz="1400" dirty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사용자</a:t>
            </a:r>
            <a:r>
              <a:rPr lang="en-US" altLang="ko-KR" sz="1400" dirty="0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] [</a:t>
            </a:r>
            <a:r>
              <a:rPr lang="ko-KR" altLang="en-US" sz="1400" dirty="0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내용</a:t>
            </a:r>
            <a:r>
              <a:rPr lang="en-US" altLang="ko-KR" sz="1400" dirty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]</a:t>
            </a:r>
            <a:endParaRPr lang="en-US" altLang="ko-KR" sz="1400" dirty="0" smtClean="0">
              <a:solidFill>
                <a:srgbClr val="7F7F7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1400" dirty="0">
              <a:solidFill>
                <a:srgbClr val="7F7F7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400" dirty="0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!DCC  [</a:t>
            </a:r>
            <a:r>
              <a:rPr lang="ko-KR" altLang="en-US" sz="1400" dirty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사용자</a:t>
            </a:r>
            <a:r>
              <a:rPr lang="en-US" altLang="ko-KR" sz="1400" dirty="0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]</a:t>
            </a:r>
          </a:p>
          <a:p>
            <a:endParaRPr lang="en-US" altLang="ko-KR" sz="1400" dirty="0">
              <a:solidFill>
                <a:srgbClr val="7F7F7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400" dirty="0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!</a:t>
            </a:r>
            <a:r>
              <a:rPr lang="ko-KR" altLang="en-US" sz="1400" dirty="0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전송  </a:t>
            </a:r>
            <a:r>
              <a:rPr lang="en-US" altLang="ko-KR" sz="1400" dirty="0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</a:t>
            </a:r>
            <a:r>
              <a:rPr lang="ko-KR" altLang="en-US" sz="1400" dirty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사용자</a:t>
            </a:r>
            <a:r>
              <a:rPr lang="en-US" altLang="ko-KR" sz="1400" dirty="0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]</a:t>
            </a:r>
          </a:p>
          <a:p>
            <a:endParaRPr lang="en-US" altLang="ko-KR" sz="1400" dirty="0" smtClean="0">
              <a:solidFill>
                <a:srgbClr val="7F7F7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400" dirty="0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!</a:t>
            </a:r>
            <a:r>
              <a:rPr lang="ko-KR" altLang="en-US" sz="1400" dirty="0" err="1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대화명</a:t>
            </a:r>
            <a:r>
              <a:rPr lang="ko-KR" altLang="en-US" sz="1400" dirty="0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400" dirty="0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(!</a:t>
            </a:r>
            <a:r>
              <a:rPr lang="ko-KR" altLang="en-US" sz="1400" dirty="0" err="1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닉</a:t>
            </a:r>
            <a:r>
              <a:rPr lang="en-US" altLang="ko-KR" sz="1400" dirty="0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sz="1400" dirty="0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en-US" altLang="ko-KR" sz="1400" dirty="0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</a:t>
            </a:r>
            <a:r>
              <a:rPr lang="ko-KR" altLang="en-US" sz="1400" dirty="0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새 </a:t>
            </a:r>
            <a:r>
              <a:rPr lang="ko-KR" altLang="en-US" sz="1400" dirty="0" err="1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대화명</a:t>
            </a:r>
            <a:r>
              <a:rPr lang="en-US" altLang="ko-KR" sz="1400" dirty="0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]</a:t>
            </a:r>
          </a:p>
          <a:p>
            <a:endParaRPr lang="en-US" altLang="ko-KR" sz="1400" dirty="0">
              <a:solidFill>
                <a:srgbClr val="7F7F7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400" dirty="0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!</a:t>
            </a:r>
            <a:r>
              <a:rPr lang="ko-KR" altLang="en-US" sz="1400" dirty="0" err="1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본닉</a:t>
            </a:r>
            <a:endParaRPr lang="en-US" altLang="ko-KR" sz="1400" dirty="0" smtClean="0">
              <a:solidFill>
                <a:srgbClr val="7F7F7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1400" dirty="0">
              <a:solidFill>
                <a:srgbClr val="7F7F7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400" dirty="0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!</a:t>
            </a:r>
            <a:r>
              <a:rPr lang="ko-KR" altLang="en-US" sz="1400" dirty="0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정보  </a:t>
            </a:r>
            <a:r>
              <a:rPr lang="en-US" altLang="ko-KR" sz="1400" dirty="0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</a:t>
            </a:r>
            <a:r>
              <a:rPr lang="ko-KR" altLang="en-US" sz="1400" dirty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사용자</a:t>
            </a:r>
            <a:r>
              <a:rPr lang="en-US" altLang="ko-KR" sz="1400" dirty="0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]</a:t>
            </a:r>
            <a:endParaRPr lang="en-US" altLang="ko-KR" sz="1400" dirty="0">
              <a:solidFill>
                <a:srgbClr val="7F7F7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1400" dirty="0" smtClean="0">
              <a:solidFill>
                <a:srgbClr val="7F7F7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400" dirty="0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!</a:t>
            </a:r>
            <a:r>
              <a:rPr lang="ko-KR" altLang="en-US" sz="1400" dirty="0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무시 </a:t>
            </a:r>
            <a:r>
              <a:rPr lang="en-US" altLang="ko-KR" sz="1400" dirty="0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</a:t>
            </a:r>
            <a:r>
              <a:rPr lang="ko-KR" altLang="en-US" sz="1400" dirty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사용자</a:t>
            </a:r>
            <a:r>
              <a:rPr lang="en-US" altLang="ko-KR" sz="1400" dirty="0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]</a:t>
            </a:r>
            <a:endParaRPr lang="ko-KR" altLang="en-US" sz="1400" dirty="0"/>
          </a:p>
        </p:txBody>
      </p:sp>
      <p:sp>
        <p:nvSpPr>
          <p:cNvPr id="13" name="직사각형 12"/>
          <p:cNvSpPr/>
          <p:nvPr/>
        </p:nvSpPr>
        <p:spPr>
          <a:xfrm>
            <a:off x="611560" y="2152807"/>
            <a:ext cx="7776864" cy="394048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611560" y="2152807"/>
            <a:ext cx="7776864" cy="394048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6804248" y="2249246"/>
            <a:ext cx="151216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해당 채널로 입실</a:t>
            </a:r>
            <a:endParaRPr lang="ko-KR" altLang="en-US" sz="1400" dirty="0"/>
          </a:p>
        </p:txBody>
      </p:sp>
      <p:sp>
        <p:nvSpPr>
          <p:cNvPr id="12" name="직사각형 11"/>
          <p:cNvSpPr/>
          <p:nvPr/>
        </p:nvSpPr>
        <p:spPr>
          <a:xfrm>
            <a:off x="6660232" y="2720452"/>
            <a:ext cx="165618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현재 </a:t>
            </a:r>
            <a:r>
              <a:rPr lang="ko-KR" altLang="en-US" sz="1400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채널에서 퇴장</a:t>
            </a:r>
            <a:endParaRPr lang="ko-KR" altLang="en-US" sz="1400" dirty="0"/>
          </a:p>
        </p:txBody>
      </p:sp>
      <p:sp>
        <p:nvSpPr>
          <p:cNvPr id="14" name="직사각형 13"/>
          <p:cNvSpPr/>
          <p:nvPr/>
        </p:nvSpPr>
        <p:spPr>
          <a:xfrm>
            <a:off x="5940152" y="3140968"/>
            <a:ext cx="237626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해당 사용자에게 귓속말 전송</a:t>
            </a:r>
            <a:endParaRPr lang="ko-KR" altLang="en-US" sz="1400" dirty="0"/>
          </a:p>
        </p:txBody>
      </p:sp>
      <p:sp>
        <p:nvSpPr>
          <p:cNvPr id="15" name="직사각형 14"/>
          <p:cNvSpPr/>
          <p:nvPr/>
        </p:nvSpPr>
        <p:spPr>
          <a:xfrm>
            <a:off x="6156176" y="3984410"/>
            <a:ext cx="223224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해당 사용자에게 파일 전송</a:t>
            </a:r>
            <a:endParaRPr lang="ko-KR" altLang="en-US" sz="1400" dirty="0"/>
          </a:p>
        </p:txBody>
      </p:sp>
      <p:sp>
        <p:nvSpPr>
          <p:cNvPr id="16" name="직사각형 15"/>
          <p:cNvSpPr/>
          <p:nvPr/>
        </p:nvSpPr>
        <p:spPr>
          <a:xfrm>
            <a:off x="5972350" y="4409762"/>
            <a:ext cx="234406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해당 </a:t>
            </a:r>
            <a:r>
              <a:rPr lang="ko-KR" altLang="en-US" sz="1400" dirty="0" err="1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대화명으로</a:t>
            </a:r>
            <a:r>
              <a:rPr lang="ko-KR" altLang="en-US" sz="1400" dirty="0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400" dirty="0" err="1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대화명</a:t>
            </a:r>
            <a:r>
              <a:rPr lang="ko-KR" altLang="en-US" sz="1400" dirty="0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변경</a:t>
            </a:r>
            <a:endParaRPr lang="ko-KR" altLang="en-US" sz="1400" dirty="0"/>
          </a:p>
        </p:txBody>
      </p:sp>
      <p:sp>
        <p:nvSpPr>
          <p:cNvPr id="17" name="직사각형 16"/>
          <p:cNvSpPr/>
          <p:nvPr/>
        </p:nvSpPr>
        <p:spPr>
          <a:xfrm>
            <a:off x="6588224" y="4838715"/>
            <a:ext cx="172819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400" dirty="0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차 </a:t>
            </a:r>
            <a:r>
              <a:rPr lang="ko-KR" altLang="en-US" sz="1400" dirty="0" err="1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대화명으로</a:t>
            </a:r>
            <a:r>
              <a:rPr lang="ko-KR" altLang="en-US" sz="1400" dirty="0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변경</a:t>
            </a:r>
            <a:endParaRPr lang="ko-KR" altLang="en-US" sz="1400" dirty="0"/>
          </a:p>
        </p:txBody>
      </p:sp>
      <p:sp>
        <p:nvSpPr>
          <p:cNvPr id="18" name="직사각형 17"/>
          <p:cNvSpPr/>
          <p:nvPr/>
        </p:nvSpPr>
        <p:spPr>
          <a:xfrm>
            <a:off x="6156176" y="5265215"/>
            <a:ext cx="223224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해당 사용자의 정보를 조회</a:t>
            </a:r>
            <a:endParaRPr lang="ko-KR" altLang="en-US" sz="1400" dirty="0"/>
          </a:p>
        </p:txBody>
      </p:sp>
      <p:sp>
        <p:nvSpPr>
          <p:cNvPr id="19" name="직사각형 18"/>
          <p:cNvSpPr/>
          <p:nvPr/>
        </p:nvSpPr>
        <p:spPr>
          <a:xfrm>
            <a:off x="5796136" y="5693020"/>
            <a:ext cx="252028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해당 사용자의 대화를 수신거부</a:t>
            </a:r>
            <a:endParaRPr lang="ko-KR" altLang="en-US" sz="1400" dirty="0"/>
          </a:p>
        </p:txBody>
      </p:sp>
      <p:cxnSp>
        <p:nvCxnSpPr>
          <p:cNvPr id="20" name="직선 연결선 19"/>
          <p:cNvCxnSpPr/>
          <p:nvPr/>
        </p:nvCxnSpPr>
        <p:spPr>
          <a:xfrm>
            <a:off x="713953" y="2636912"/>
            <a:ext cx="7602463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>
            <a:off x="713953" y="3068960"/>
            <a:ext cx="7602463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713953" y="3501008"/>
            <a:ext cx="7602463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713953" y="3933056"/>
            <a:ext cx="7602463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713953" y="4365104"/>
            <a:ext cx="7602463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713953" y="4797152"/>
            <a:ext cx="7602463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713953" y="5229200"/>
            <a:ext cx="7602463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>
            <a:off x="713953" y="5661248"/>
            <a:ext cx="7602463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>
            <a:off x="5724128" y="3562689"/>
            <a:ext cx="259228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해당 사용자에게 </a:t>
            </a:r>
            <a:r>
              <a:rPr lang="en-US" altLang="ko-KR" sz="1400" dirty="0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DCC </a:t>
            </a:r>
            <a:r>
              <a:rPr lang="ko-KR" altLang="en-US" sz="1400" dirty="0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대화 요청 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776528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"/>
                            </p:stCondLst>
                            <p:childTnLst>
                              <p:par>
                                <p:cTn id="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2" grpId="0"/>
      <p:bldP spid="14" grpId="0"/>
      <p:bldP spid="15" grpId="0"/>
      <p:bldP spid="16" grpId="0"/>
      <p:bldP spid="17" grpId="0"/>
      <p:bldP spid="18" grpId="0"/>
      <p:bldP spid="19" grpId="0"/>
      <p:bldP spid="2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 smtClean="0"/>
              <a:t>00</a:t>
            </a:r>
            <a:fld id="{CF612540-9602-46A0-9E57-34F7D20680C0}" type="slidenum">
              <a:rPr lang="ko-KR" altLang="en-US" smtClean="0"/>
              <a:pPr/>
              <a:t>25</a:t>
            </a:fld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76206" y="1288451"/>
            <a:ext cx="10212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세부사항</a:t>
            </a:r>
            <a:endParaRPr lang="ko-KR" altLang="en-US" sz="16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713953" y="762649"/>
            <a:ext cx="74571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04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835696" y="798427"/>
            <a:ext cx="601647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대화 관련 명령어</a:t>
            </a:r>
            <a:endParaRPr lang="ko-KR" altLang="en-US" sz="1400" dirty="0"/>
          </a:p>
        </p:txBody>
      </p:sp>
      <p:sp>
        <p:nvSpPr>
          <p:cNvPr id="8" name="직사각형 7"/>
          <p:cNvSpPr/>
          <p:nvPr/>
        </p:nvSpPr>
        <p:spPr>
          <a:xfrm>
            <a:off x="1835696" y="332656"/>
            <a:ext cx="529639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 smtClean="0">
                <a:solidFill>
                  <a:srgbClr val="29D9C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IRC Client</a:t>
            </a:r>
            <a:endParaRPr lang="ko-KR" altLang="en-US" sz="2800" dirty="0">
              <a:solidFill>
                <a:srgbClr val="29D9C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11560" y="2276872"/>
            <a:ext cx="252028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!</a:t>
            </a:r>
            <a:r>
              <a:rPr lang="ko-KR" altLang="en-US" sz="1400" dirty="0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무시 </a:t>
            </a:r>
            <a:r>
              <a:rPr lang="en-US" altLang="ko-KR" sz="1400" dirty="0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[</a:t>
            </a:r>
            <a:r>
              <a:rPr lang="ko-KR" altLang="en-US" sz="1400" dirty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사용자</a:t>
            </a:r>
            <a:r>
              <a:rPr lang="en-US" altLang="ko-KR" sz="1400" dirty="0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] </a:t>
            </a:r>
            <a:r>
              <a:rPr lang="ko-KR" altLang="en-US" sz="1400" dirty="0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삭제</a:t>
            </a:r>
            <a:endParaRPr lang="en-US" altLang="ko-KR" sz="1400" dirty="0" smtClean="0">
              <a:solidFill>
                <a:srgbClr val="7F7F7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1400" dirty="0">
              <a:solidFill>
                <a:srgbClr val="7F7F7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400" dirty="0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!</a:t>
            </a:r>
            <a:r>
              <a:rPr lang="ko-KR" altLang="en-US" sz="1400" dirty="0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무시목록</a:t>
            </a:r>
            <a:endParaRPr lang="en-US" altLang="ko-KR" sz="1400" dirty="0" smtClean="0">
              <a:solidFill>
                <a:srgbClr val="7F7F7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1400" dirty="0">
              <a:solidFill>
                <a:srgbClr val="7F7F7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1400" dirty="0" smtClean="0">
              <a:solidFill>
                <a:srgbClr val="7F7F7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1400" dirty="0">
              <a:solidFill>
                <a:srgbClr val="7F7F7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400" dirty="0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!</a:t>
            </a:r>
            <a:r>
              <a:rPr lang="ko-KR" altLang="en-US" sz="1400" dirty="0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색상  </a:t>
            </a:r>
            <a:r>
              <a:rPr lang="en-US" altLang="ko-KR" sz="1400" dirty="0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</a:t>
            </a:r>
            <a:r>
              <a:rPr lang="ko-KR" altLang="en-US" sz="1400" dirty="0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색상번호</a:t>
            </a:r>
            <a:r>
              <a:rPr lang="en-US" altLang="ko-KR" sz="1400" dirty="0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]</a:t>
            </a:r>
          </a:p>
          <a:p>
            <a:endParaRPr lang="en-US" altLang="ko-KR" sz="1400" dirty="0">
              <a:solidFill>
                <a:srgbClr val="7F7F7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400" dirty="0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!</a:t>
            </a:r>
            <a:r>
              <a:rPr lang="ko-KR" altLang="en-US" sz="1400" dirty="0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흑백</a:t>
            </a:r>
            <a:endParaRPr lang="en-US" altLang="ko-KR" sz="1400" dirty="0" smtClean="0">
              <a:solidFill>
                <a:srgbClr val="7F7F7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1400" dirty="0">
              <a:solidFill>
                <a:srgbClr val="7F7F7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400" dirty="0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!</a:t>
            </a:r>
            <a:r>
              <a:rPr lang="ko-KR" altLang="en-US" sz="1400" dirty="0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볼드</a:t>
            </a:r>
            <a:endParaRPr lang="en-US" altLang="ko-KR" sz="1400" dirty="0" smtClean="0">
              <a:solidFill>
                <a:srgbClr val="7F7F7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1400" dirty="0" smtClean="0">
              <a:solidFill>
                <a:srgbClr val="7F7F7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400" dirty="0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!</a:t>
            </a:r>
            <a:r>
              <a:rPr lang="ko-KR" altLang="en-US" sz="1400" dirty="0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밑줄</a:t>
            </a:r>
            <a:endParaRPr lang="en-US" altLang="ko-KR" sz="1400" dirty="0" smtClean="0">
              <a:solidFill>
                <a:srgbClr val="7F7F7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1400" dirty="0">
              <a:solidFill>
                <a:srgbClr val="7F7F7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400" dirty="0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!</a:t>
            </a:r>
            <a:r>
              <a:rPr lang="ko-KR" altLang="en-US" sz="1400" dirty="0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반전</a:t>
            </a:r>
            <a:endParaRPr lang="en-US" altLang="ko-KR" sz="1400" dirty="0" smtClean="0">
              <a:solidFill>
                <a:srgbClr val="7F7F7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1400" dirty="0">
              <a:solidFill>
                <a:srgbClr val="7F7F7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400" dirty="0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!</a:t>
            </a:r>
            <a:r>
              <a:rPr lang="ko-KR" altLang="en-US" sz="1400" dirty="0" err="1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다끔</a:t>
            </a:r>
            <a:endParaRPr lang="en-US" altLang="ko-KR" sz="1400" dirty="0">
              <a:solidFill>
                <a:srgbClr val="7F7F7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1400" dirty="0" smtClean="0">
              <a:solidFill>
                <a:srgbClr val="7F7F7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611560" y="2152807"/>
            <a:ext cx="7776864" cy="394048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611560" y="2152807"/>
            <a:ext cx="7776864" cy="394048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5436096" y="2249246"/>
            <a:ext cx="288032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 err="1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수신거부했던</a:t>
            </a:r>
            <a:r>
              <a:rPr lang="ko-KR" altLang="en-US" sz="1400" dirty="0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사용자의 </a:t>
            </a:r>
            <a:r>
              <a:rPr lang="ko-KR" altLang="en-US" sz="1400" dirty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대화를 </a:t>
            </a:r>
            <a:r>
              <a:rPr lang="ko-KR" altLang="en-US" sz="1400" dirty="0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수신</a:t>
            </a:r>
            <a:endParaRPr lang="ko-KR" altLang="en-US" sz="1400" dirty="0"/>
          </a:p>
        </p:txBody>
      </p:sp>
      <p:sp>
        <p:nvSpPr>
          <p:cNvPr id="12" name="직사각형 11"/>
          <p:cNvSpPr/>
          <p:nvPr/>
        </p:nvSpPr>
        <p:spPr>
          <a:xfrm>
            <a:off x="6084168" y="2720452"/>
            <a:ext cx="223224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수신거부 사용자 목록 출력</a:t>
            </a:r>
            <a:endParaRPr lang="ko-KR" altLang="en-US" sz="1400" dirty="0"/>
          </a:p>
        </p:txBody>
      </p:sp>
      <p:sp>
        <p:nvSpPr>
          <p:cNvPr id="14" name="직사각형 13"/>
          <p:cNvSpPr/>
          <p:nvPr/>
        </p:nvSpPr>
        <p:spPr>
          <a:xfrm>
            <a:off x="4716016" y="3573016"/>
            <a:ext cx="36004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0~15</a:t>
            </a:r>
            <a:r>
              <a:rPr lang="ko-KR" altLang="en-US" sz="1400" dirty="0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까지의 색상으로 대화 색 변경하여 전송</a:t>
            </a:r>
            <a:endParaRPr lang="ko-KR" altLang="en-US" sz="1400" dirty="0"/>
          </a:p>
        </p:txBody>
      </p:sp>
      <p:sp>
        <p:nvSpPr>
          <p:cNvPr id="15" name="직사각형 14"/>
          <p:cNvSpPr/>
          <p:nvPr/>
        </p:nvSpPr>
        <p:spPr>
          <a:xfrm>
            <a:off x="6588224" y="4416458"/>
            <a:ext cx="165618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대화를 </a:t>
            </a:r>
            <a:r>
              <a:rPr lang="en-US" altLang="ko-KR" sz="1400" dirty="0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Bold</a:t>
            </a:r>
            <a:r>
              <a:rPr lang="ko-KR" altLang="en-US" sz="1400" dirty="0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 전송</a:t>
            </a:r>
            <a:endParaRPr lang="ko-KR" altLang="en-US" sz="1400" dirty="0"/>
          </a:p>
        </p:txBody>
      </p:sp>
      <p:sp>
        <p:nvSpPr>
          <p:cNvPr id="16" name="직사각형 15"/>
          <p:cNvSpPr/>
          <p:nvPr/>
        </p:nvSpPr>
        <p:spPr>
          <a:xfrm>
            <a:off x="6260382" y="4841810"/>
            <a:ext cx="205603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대화에 밑줄을 쳐서 전송</a:t>
            </a:r>
            <a:endParaRPr lang="ko-KR" altLang="en-US" sz="1400" dirty="0"/>
          </a:p>
        </p:txBody>
      </p:sp>
      <p:sp>
        <p:nvSpPr>
          <p:cNvPr id="17" name="직사각형 16"/>
          <p:cNvSpPr/>
          <p:nvPr/>
        </p:nvSpPr>
        <p:spPr>
          <a:xfrm>
            <a:off x="6156176" y="5270763"/>
            <a:ext cx="223224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대화 색상을 반전하여 전송</a:t>
            </a:r>
            <a:endParaRPr lang="ko-KR" altLang="en-US" sz="1400" dirty="0"/>
          </a:p>
        </p:txBody>
      </p:sp>
      <p:sp>
        <p:nvSpPr>
          <p:cNvPr id="18" name="직사각형 17"/>
          <p:cNvSpPr/>
          <p:nvPr/>
        </p:nvSpPr>
        <p:spPr>
          <a:xfrm>
            <a:off x="5868144" y="5697263"/>
            <a:ext cx="252028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위 설정들을 기본값으로 초기화</a:t>
            </a:r>
            <a:endParaRPr lang="ko-KR" altLang="en-US" sz="1400" dirty="0"/>
          </a:p>
        </p:txBody>
      </p:sp>
      <p:cxnSp>
        <p:nvCxnSpPr>
          <p:cNvPr id="20" name="직선 연결선 19"/>
          <p:cNvCxnSpPr/>
          <p:nvPr/>
        </p:nvCxnSpPr>
        <p:spPr>
          <a:xfrm>
            <a:off x="713953" y="2636912"/>
            <a:ext cx="7602463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>
            <a:off x="713953" y="3068960"/>
            <a:ext cx="7602463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713953" y="3501008"/>
            <a:ext cx="7602463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713953" y="3933056"/>
            <a:ext cx="7602463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713953" y="4365104"/>
            <a:ext cx="7602463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713953" y="4797152"/>
            <a:ext cx="7602463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713953" y="5229200"/>
            <a:ext cx="7602463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>
            <a:off x="713953" y="5661248"/>
            <a:ext cx="7602463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>
            <a:off x="6084168" y="3994737"/>
            <a:ext cx="223224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대화 색상을 흑백으로 변경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843440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"/>
                            </p:stCondLst>
                            <p:childTnLst>
                              <p:par>
                                <p:cTn id="7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2" grpId="0"/>
      <p:bldP spid="14" grpId="0"/>
      <p:bldP spid="15" grpId="0"/>
      <p:bldP spid="16" grpId="0"/>
      <p:bldP spid="17" grpId="0"/>
      <p:bldP spid="18" grpId="0"/>
      <p:bldP spid="2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 smtClean="0"/>
              <a:t>00</a:t>
            </a:r>
            <a:fld id="{CF612540-9602-46A0-9E57-34F7D20680C0}" type="slidenum">
              <a:rPr lang="ko-KR" altLang="en-US" smtClean="0"/>
              <a:pPr/>
              <a:t>26</a:t>
            </a:fld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76206" y="1288451"/>
            <a:ext cx="10212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세부사항</a:t>
            </a:r>
            <a:endParaRPr lang="ko-KR" altLang="en-US" sz="16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713953" y="762649"/>
            <a:ext cx="74571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04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835696" y="798427"/>
            <a:ext cx="601647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기타 명령어</a:t>
            </a:r>
            <a:endParaRPr lang="ko-KR" altLang="en-US" sz="1400" dirty="0"/>
          </a:p>
        </p:txBody>
      </p:sp>
      <p:sp>
        <p:nvSpPr>
          <p:cNvPr id="8" name="직사각형 7"/>
          <p:cNvSpPr/>
          <p:nvPr/>
        </p:nvSpPr>
        <p:spPr>
          <a:xfrm>
            <a:off x="1835696" y="332656"/>
            <a:ext cx="529639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 smtClean="0">
                <a:solidFill>
                  <a:srgbClr val="29D9C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IRC Client</a:t>
            </a:r>
            <a:endParaRPr lang="ko-KR" altLang="en-US" sz="2800" dirty="0">
              <a:solidFill>
                <a:srgbClr val="29D9C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11560" y="2276872"/>
            <a:ext cx="252028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!</a:t>
            </a:r>
            <a:r>
              <a:rPr lang="ko-KR" altLang="en-US" sz="1400" dirty="0" err="1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트레이</a:t>
            </a:r>
            <a:endParaRPr lang="en-US" altLang="ko-KR" sz="1400" dirty="0" smtClean="0">
              <a:solidFill>
                <a:srgbClr val="7F7F7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1400" dirty="0">
              <a:solidFill>
                <a:srgbClr val="7F7F7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400" dirty="0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!</a:t>
            </a:r>
            <a:r>
              <a:rPr lang="ko-KR" altLang="en-US" sz="1400" dirty="0" err="1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호출음</a:t>
            </a:r>
            <a:endParaRPr lang="en-US" altLang="ko-KR" sz="1400" dirty="0">
              <a:solidFill>
                <a:srgbClr val="7F7F7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1400" dirty="0" smtClean="0">
              <a:solidFill>
                <a:srgbClr val="7F7F7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400" dirty="0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!</a:t>
            </a:r>
            <a:r>
              <a:rPr lang="ko-KR" altLang="en-US" sz="1400" dirty="0" err="1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호출음</a:t>
            </a:r>
            <a:r>
              <a:rPr lang="ko-KR" altLang="en-US" sz="1400" dirty="0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활성</a:t>
            </a:r>
            <a:r>
              <a:rPr lang="en-US" altLang="ko-KR" sz="1400" dirty="0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400" dirty="0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켬</a:t>
            </a:r>
            <a:r>
              <a:rPr lang="en-US" altLang="ko-KR" sz="1400" dirty="0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400" dirty="0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켜기</a:t>
            </a:r>
            <a:r>
              <a:rPr lang="en-US" altLang="ko-KR" sz="1400" dirty="0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on)</a:t>
            </a:r>
          </a:p>
          <a:p>
            <a:endParaRPr lang="en-US" altLang="ko-KR" sz="1400" dirty="0">
              <a:solidFill>
                <a:srgbClr val="7F7F7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400" dirty="0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!</a:t>
            </a:r>
            <a:r>
              <a:rPr lang="ko-KR" altLang="en-US" sz="1400" dirty="0" err="1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호출음</a:t>
            </a:r>
            <a:r>
              <a:rPr lang="ko-KR" altLang="en-US" sz="1400" dirty="0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비활성</a:t>
            </a:r>
            <a:r>
              <a:rPr lang="en-US" altLang="ko-KR" sz="1400" dirty="0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400" dirty="0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끔</a:t>
            </a:r>
            <a:r>
              <a:rPr lang="en-US" altLang="ko-KR" sz="1400" dirty="0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sz="1400" dirty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400" dirty="0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끄기</a:t>
            </a:r>
            <a:r>
              <a:rPr lang="en-US" altLang="ko-KR" sz="1400" dirty="0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off)</a:t>
            </a:r>
          </a:p>
          <a:p>
            <a:endParaRPr lang="en-US" altLang="ko-KR" sz="1400" dirty="0">
              <a:solidFill>
                <a:srgbClr val="7F7F7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400" dirty="0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!</a:t>
            </a:r>
            <a:r>
              <a:rPr lang="ko-KR" altLang="en-US" sz="1400" dirty="0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청소</a:t>
            </a:r>
            <a:endParaRPr lang="en-US" altLang="ko-KR" sz="1400" dirty="0" smtClean="0">
              <a:solidFill>
                <a:srgbClr val="7F7F7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1400" dirty="0" smtClean="0">
              <a:solidFill>
                <a:srgbClr val="7F7F7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400" dirty="0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!</a:t>
            </a:r>
            <a:r>
              <a:rPr lang="ko-KR" altLang="en-US" sz="1400" dirty="0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대청소</a:t>
            </a:r>
            <a:endParaRPr lang="en-US" altLang="ko-KR" sz="1400" dirty="0" smtClean="0">
              <a:solidFill>
                <a:srgbClr val="7F7F7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1400" dirty="0">
              <a:solidFill>
                <a:srgbClr val="7F7F7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400" dirty="0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!</a:t>
            </a:r>
            <a:r>
              <a:rPr lang="ko-KR" altLang="en-US" sz="1400" dirty="0" err="1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업타임</a:t>
            </a:r>
            <a:endParaRPr lang="en-US" altLang="ko-KR" sz="1400" dirty="0" smtClean="0">
              <a:solidFill>
                <a:srgbClr val="7F7F7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1400" dirty="0">
              <a:solidFill>
                <a:srgbClr val="7F7F7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400" dirty="0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!</a:t>
            </a:r>
            <a:r>
              <a:rPr lang="ko-KR" altLang="en-US" sz="1400" dirty="0" err="1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리붓</a:t>
            </a:r>
            <a:r>
              <a:rPr lang="ko-KR" altLang="en-US" sz="1400" dirty="0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400" dirty="0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(!</a:t>
            </a:r>
            <a:r>
              <a:rPr lang="ko-KR" altLang="en-US" sz="1400" dirty="0" err="1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재부팅</a:t>
            </a:r>
            <a:r>
              <a:rPr lang="en-US" altLang="ko-KR" sz="1400" dirty="0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!</a:t>
            </a:r>
            <a:r>
              <a:rPr lang="ko-KR" altLang="en-US" sz="1400" dirty="0" err="1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리부팅</a:t>
            </a:r>
            <a:r>
              <a:rPr lang="en-US" altLang="ko-KR" sz="1400" dirty="0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endParaRPr lang="en-US" altLang="ko-KR" sz="1400" dirty="0">
              <a:solidFill>
                <a:srgbClr val="7F7F7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400" dirty="0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!</a:t>
            </a:r>
            <a:r>
              <a:rPr lang="ko-KR" altLang="en-US" sz="1400" dirty="0" err="1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컴종료</a:t>
            </a:r>
            <a:endParaRPr lang="en-US" altLang="ko-KR" sz="1400" dirty="0">
              <a:solidFill>
                <a:srgbClr val="7F7F7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1400" dirty="0" smtClean="0">
              <a:solidFill>
                <a:srgbClr val="7F7F7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611560" y="2152807"/>
            <a:ext cx="7776864" cy="394048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611560" y="2152807"/>
            <a:ext cx="7776864" cy="394048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6012160" y="2249246"/>
            <a:ext cx="230425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클라이언트를 </a:t>
            </a:r>
            <a:r>
              <a:rPr lang="ko-KR" altLang="en-US" sz="1400" dirty="0" err="1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트레이로</a:t>
            </a:r>
            <a:r>
              <a:rPr lang="ko-KR" altLang="en-US" sz="1400" dirty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전환</a:t>
            </a:r>
            <a:endParaRPr lang="ko-KR" altLang="en-US" sz="1400" dirty="0"/>
          </a:p>
        </p:txBody>
      </p:sp>
      <p:sp>
        <p:nvSpPr>
          <p:cNvPr id="12" name="직사각형 11"/>
          <p:cNvSpPr/>
          <p:nvPr/>
        </p:nvSpPr>
        <p:spPr>
          <a:xfrm>
            <a:off x="5868144" y="2720452"/>
            <a:ext cx="244827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 err="1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호출음</a:t>
            </a:r>
            <a:r>
              <a:rPr lang="ko-KR" altLang="en-US" sz="1400" dirty="0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재생 활성화 여부 확인</a:t>
            </a:r>
            <a:endParaRPr lang="ko-KR" altLang="en-US" sz="1400" dirty="0"/>
          </a:p>
        </p:txBody>
      </p:sp>
      <p:sp>
        <p:nvSpPr>
          <p:cNvPr id="14" name="직사각형 13"/>
          <p:cNvSpPr/>
          <p:nvPr/>
        </p:nvSpPr>
        <p:spPr>
          <a:xfrm>
            <a:off x="6516216" y="3573016"/>
            <a:ext cx="18002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 err="1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호출음</a:t>
            </a:r>
            <a:r>
              <a:rPr lang="ko-KR" altLang="en-US" sz="1400" dirty="0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재생 비활성화</a:t>
            </a:r>
            <a:endParaRPr lang="ko-KR" altLang="en-US" sz="1400" dirty="0"/>
          </a:p>
        </p:txBody>
      </p:sp>
      <p:sp>
        <p:nvSpPr>
          <p:cNvPr id="15" name="직사각형 14"/>
          <p:cNvSpPr/>
          <p:nvPr/>
        </p:nvSpPr>
        <p:spPr>
          <a:xfrm>
            <a:off x="6444208" y="4416458"/>
            <a:ext cx="187220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모든 창의 대화를 제거</a:t>
            </a:r>
            <a:endParaRPr lang="ko-KR" altLang="en-US" sz="1400" dirty="0"/>
          </a:p>
        </p:txBody>
      </p:sp>
      <p:sp>
        <p:nvSpPr>
          <p:cNvPr id="16" name="직사각형 15"/>
          <p:cNvSpPr/>
          <p:nvPr/>
        </p:nvSpPr>
        <p:spPr>
          <a:xfrm>
            <a:off x="5940152" y="4841810"/>
            <a:ext cx="237626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운영체제의 가동 시간을 확인</a:t>
            </a:r>
            <a:endParaRPr lang="ko-KR" altLang="en-US" sz="1400" dirty="0"/>
          </a:p>
        </p:txBody>
      </p:sp>
      <p:sp>
        <p:nvSpPr>
          <p:cNvPr id="17" name="직사각형 16"/>
          <p:cNvSpPr/>
          <p:nvPr/>
        </p:nvSpPr>
        <p:spPr>
          <a:xfrm>
            <a:off x="6588224" y="5270763"/>
            <a:ext cx="169599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System</a:t>
            </a:r>
            <a:r>
              <a:rPr lang="ko-KR" altLang="en-US" sz="1400" dirty="0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400" dirty="0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Rebooting</a:t>
            </a:r>
            <a:endParaRPr lang="ko-KR" altLang="en-US" sz="1400" dirty="0"/>
          </a:p>
        </p:txBody>
      </p:sp>
      <p:sp>
        <p:nvSpPr>
          <p:cNvPr id="18" name="직사각형 17"/>
          <p:cNvSpPr/>
          <p:nvPr/>
        </p:nvSpPr>
        <p:spPr>
          <a:xfrm>
            <a:off x="6588224" y="5697263"/>
            <a:ext cx="172819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System Shutdown</a:t>
            </a:r>
            <a:endParaRPr lang="ko-KR" altLang="en-US" sz="1400" dirty="0"/>
          </a:p>
        </p:txBody>
      </p:sp>
      <p:cxnSp>
        <p:nvCxnSpPr>
          <p:cNvPr id="20" name="직선 연결선 19"/>
          <p:cNvCxnSpPr/>
          <p:nvPr/>
        </p:nvCxnSpPr>
        <p:spPr>
          <a:xfrm>
            <a:off x="713953" y="2636912"/>
            <a:ext cx="7602463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>
            <a:off x="713953" y="3068960"/>
            <a:ext cx="7602463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713953" y="3501008"/>
            <a:ext cx="7602463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713953" y="3933056"/>
            <a:ext cx="7602463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713953" y="4365104"/>
            <a:ext cx="7602463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713953" y="4797152"/>
            <a:ext cx="7602463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713953" y="5229200"/>
            <a:ext cx="7602463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>
            <a:off x="713953" y="5661248"/>
            <a:ext cx="7602463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>
            <a:off x="6084168" y="3994737"/>
            <a:ext cx="223224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현재 창의 모든 대화를 제거</a:t>
            </a:r>
            <a:endParaRPr lang="ko-KR" altLang="en-US" sz="1400" dirty="0"/>
          </a:p>
        </p:txBody>
      </p:sp>
      <p:sp>
        <p:nvSpPr>
          <p:cNvPr id="29" name="직사각형 28"/>
          <p:cNvSpPr/>
          <p:nvPr/>
        </p:nvSpPr>
        <p:spPr>
          <a:xfrm>
            <a:off x="6660232" y="3140968"/>
            <a:ext cx="165618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 err="1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호출음</a:t>
            </a:r>
            <a:r>
              <a:rPr lang="ko-KR" altLang="en-US" sz="1400" dirty="0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재생 활성화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267167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"/>
                            </p:stCondLst>
                            <p:childTnLst>
                              <p:par>
                                <p:cTn id="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2" grpId="0"/>
      <p:bldP spid="14" grpId="0"/>
      <p:bldP spid="15" grpId="0"/>
      <p:bldP spid="16" grpId="0"/>
      <p:bldP spid="17" grpId="0"/>
      <p:bldP spid="18" grpId="0"/>
      <p:bldP spid="28" grpId="0"/>
      <p:bldP spid="2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 smtClean="0"/>
              <a:t>00</a:t>
            </a:r>
            <a:fld id="{CF612540-9602-46A0-9E57-34F7D20680C0}" type="slidenum">
              <a:rPr lang="ko-KR" altLang="en-US" smtClean="0"/>
              <a:pPr/>
              <a:t>27</a:t>
            </a:fld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76206" y="1288451"/>
            <a:ext cx="10212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세부사항</a:t>
            </a:r>
            <a:endParaRPr lang="ko-KR" altLang="en-US" sz="16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713953" y="762649"/>
            <a:ext cx="74571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04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835696" y="798427"/>
            <a:ext cx="601647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기타 명령어</a:t>
            </a:r>
            <a:endParaRPr lang="ko-KR" altLang="en-US" sz="1400" dirty="0"/>
          </a:p>
        </p:txBody>
      </p:sp>
      <p:sp>
        <p:nvSpPr>
          <p:cNvPr id="8" name="직사각형 7"/>
          <p:cNvSpPr/>
          <p:nvPr/>
        </p:nvSpPr>
        <p:spPr>
          <a:xfrm>
            <a:off x="1835696" y="332656"/>
            <a:ext cx="529639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 smtClean="0">
                <a:solidFill>
                  <a:srgbClr val="29D9C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IRC Client</a:t>
            </a:r>
            <a:endParaRPr lang="ko-KR" altLang="en-US" sz="2800" dirty="0">
              <a:solidFill>
                <a:srgbClr val="29D9C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11560" y="2276872"/>
            <a:ext cx="252028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!</a:t>
            </a:r>
            <a:r>
              <a:rPr lang="ko-KR" altLang="en-US" sz="1400" dirty="0" err="1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아이피</a:t>
            </a:r>
            <a:r>
              <a:rPr lang="ko-KR" altLang="en-US" sz="1400" dirty="0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400" dirty="0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(!</a:t>
            </a:r>
            <a:r>
              <a:rPr lang="en-US" altLang="ko-KR" sz="1400" dirty="0" err="1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ip</a:t>
            </a:r>
            <a:r>
              <a:rPr lang="en-US" altLang="ko-KR" sz="1400" dirty="0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endParaRPr lang="en-US" altLang="ko-KR" sz="1400" dirty="0">
              <a:solidFill>
                <a:srgbClr val="7F7F7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400" dirty="0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!</a:t>
            </a:r>
            <a:r>
              <a:rPr lang="ko-KR" altLang="en-US" sz="1400" dirty="0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계산  </a:t>
            </a:r>
            <a:r>
              <a:rPr lang="en-US" altLang="ko-KR" sz="1400" dirty="0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</a:t>
            </a:r>
            <a:r>
              <a:rPr lang="ko-KR" altLang="en-US" sz="1400" dirty="0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식</a:t>
            </a:r>
            <a:r>
              <a:rPr lang="en-US" altLang="ko-KR" sz="1400" dirty="0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]</a:t>
            </a:r>
            <a:endParaRPr lang="en-US" altLang="ko-KR" sz="1400" dirty="0">
              <a:solidFill>
                <a:srgbClr val="7F7F7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1400" dirty="0" smtClean="0">
              <a:solidFill>
                <a:srgbClr val="7F7F7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400" dirty="0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!</a:t>
            </a:r>
            <a:r>
              <a:rPr lang="ko-KR" altLang="en-US" sz="1400" dirty="0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메모</a:t>
            </a:r>
            <a:endParaRPr lang="en-US" altLang="ko-KR" sz="1400" dirty="0" smtClean="0">
              <a:solidFill>
                <a:srgbClr val="7F7F7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1400" dirty="0">
              <a:solidFill>
                <a:srgbClr val="7F7F7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400" dirty="0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!</a:t>
            </a:r>
            <a:r>
              <a:rPr lang="ko-KR" altLang="en-US" sz="1400" dirty="0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메모  </a:t>
            </a:r>
            <a:r>
              <a:rPr lang="en-US" altLang="ko-KR" sz="1400" dirty="0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</a:t>
            </a:r>
            <a:r>
              <a:rPr lang="ko-KR" altLang="en-US" sz="1400" dirty="0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제목</a:t>
            </a:r>
            <a:r>
              <a:rPr lang="en-US" altLang="ko-KR" sz="1400" dirty="0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]  [</a:t>
            </a:r>
            <a:r>
              <a:rPr lang="ko-KR" altLang="en-US" sz="1400" dirty="0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내용</a:t>
            </a:r>
            <a:r>
              <a:rPr lang="en-US" altLang="ko-KR" sz="1400" dirty="0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]</a:t>
            </a:r>
          </a:p>
          <a:p>
            <a:endParaRPr lang="en-US" altLang="ko-KR" sz="1400" dirty="0">
              <a:solidFill>
                <a:srgbClr val="7F7F7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400" dirty="0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!</a:t>
            </a:r>
            <a:r>
              <a:rPr lang="ko-KR" altLang="en-US" sz="1400" dirty="0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메모보기  </a:t>
            </a:r>
            <a:r>
              <a:rPr lang="en-US" altLang="ko-KR" sz="1400" dirty="0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</a:t>
            </a:r>
            <a:r>
              <a:rPr lang="ko-KR" altLang="en-US" sz="1400" dirty="0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제목</a:t>
            </a:r>
            <a:r>
              <a:rPr lang="en-US" altLang="ko-KR" sz="1400" dirty="0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]</a:t>
            </a:r>
          </a:p>
          <a:p>
            <a:endParaRPr lang="en-US" altLang="ko-KR" sz="1400" dirty="0" smtClean="0">
              <a:solidFill>
                <a:srgbClr val="7F7F7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400" dirty="0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!</a:t>
            </a:r>
            <a:r>
              <a:rPr lang="ko-KR" altLang="en-US" sz="1400" dirty="0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메모삭제  </a:t>
            </a:r>
            <a:r>
              <a:rPr lang="en-US" altLang="ko-KR" sz="1400" dirty="0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</a:t>
            </a:r>
            <a:r>
              <a:rPr lang="ko-KR" altLang="en-US" sz="1400" dirty="0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제목</a:t>
            </a:r>
            <a:r>
              <a:rPr lang="en-US" altLang="ko-KR" sz="1400" dirty="0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]</a:t>
            </a:r>
          </a:p>
          <a:p>
            <a:endParaRPr lang="en-US" altLang="ko-KR" sz="1400" dirty="0">
              <a:solidFill>
                <a:srgbClr val="7F7F7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400" dirty="0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!</a:t>
            </a:r>
            <a:r>
              <a:rPr lang="ko-KR" altLang="en-US" sz="1400" dirty="0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메모목록 </a:t>
            </a:r>
            <a:r>
              <a:rPr lang="en-US" altLang="ko-KR" sz="1400" dirty="0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400" dirty="0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메모보기</a:t>
            </a:r>
            <a:r>
              <a:rPr lang="en-US" altLang="ko-KR" sz="1400" dirty="0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endParaRPr lang="en-US" altLang="ko-KR" sz="1400" dirty="0">
              <a:solidFill>
                <a:srgbClr val="7F7F7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400" dirty="0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!</a:t>
            </a:r>
            <a:r>
              <a:rPr lang="ko-KR" altLang="en-US" sz="1400" dirty="0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웹  </a:t>
            </a:r>
            <a:r>
              <a:rPr lang="en-US" altLang="ko-KR" sz="1400" dirty="0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</a:t>
            </a:r>
            <a:r>
              <a:rPr lang="ko-KR" altLang="en-US" sz="1400" dirty="0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주소</a:t>
            </a:r>
            <a:r>
              <a:rPr lang="en-US" altLang="ko-KR" sz="1400" dirty="0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]</a:t>
            </a:r>
          </a:p>
          <a:p>
            <a:endParaRPr lang="en-US" altLang="ko-KR" sz="1400" dirty="0">
              <a:solidFill>
                <a:srgbClr val="7F7F7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400" dirty="0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!</a:t>
            </a:r>
            <a:r>
              <a:rPr lang="ko-KR" altLang="en-US" sz="1400" dirty="0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단축</a:t>
            </a:r>
            <a:endParaRPr lang="en-US" altLang="ko-KR" sz="1400" dirty="0">
              <a:solidFill>
                <a:srgbClr val="7F7F7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1400" dirty="0" smtClean="0">
              <a:solidFill>
                <a:srgbClr val="7F7F7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611560" y="2152807"/>
            <a:ext cx="7776864" cy="394048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611560" y="2152807"/>
            <a:ext cx="7776864" cy="394048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6476406" y="2249246"/>
            <a:ext cx="184001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자신의 </a:t>
            </a:r>
            <a:r>
              <a:rPr lang="en-US" altLang="ko-KR" sz="1400" dirty="0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IP </a:t>
            </a:r>
            <a:r>
              <a:rPr lang="ko-KR" altLang="en-US" sz="1400" dirty="0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주소를 출력</a:t>
            </a:r>
            <a:endParaRPr lang="ko-KR" altLang="en-US" sz="1400" dirty="0"/>
          </a:p>
        </p:txBody>
      </p:sp>
      <p:sp>
        <p:nvSpPr>
          <p:cNvPr id="12" name="직사각형 11"/>
          <p:cNvSpPr/>
          <p:nvPr/>
        </p:nvSpPr>
        <p:spPr>
          <a:xfrm>
            <a:off x="3419872" y="2720452"/>
            <a:ext cx="496855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</a:t>
            </a:r>
            <a:r>
              <a:rPr lang="ko-KR" altLang="en-US" sz="1400" dirty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초</a:t>
            </a:r>
            <a:r>
              <a:rPr lang="ko-KR" altLang="en-US" sz="1400" dirty="0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적인 연산을 </a:t>
            </a:r>
            <a:r>
              <a:rPr lang="ko-KR" altLang="en-US" sz="1400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실시간으로 계산하여 </a:t>
            </a:r>
            <a:r>
              <a:rPr lang="ko-KR" altLang="en-US" sz="1400" dirty="0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출력 </a:t>
            </a:r>
            <a:r>
              <a:rPr lang="en-US" altLang="ko-KR" sz="1400" dirty="0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(., +, -, *, /, %, ^)</a:t>
            </a:r>
            <a:endParaRPr lang="ko-KR" altLang="en-US" sz="1400" dirty="0"/>
          </a:p>
        </p:txBody>
      </p:sp>
      <p:sp>
        <p:nvSpPr>
          <p:cNvPr id="14" name="직사각형 13"/>
          <p:cNvSpPr/>
          <p:nvPr/>
        </p:nvSpPr>
        <p:spPr>
          <a:xfrm>
            <a:off x="7380312" y="3573016"/>
            <a:ext cx="93610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메모 저장</a:t>
            </a:r>
            <a:endParaRPr lang="ko-KR" altLang="en-US" sz="1400" dirty="0"/>
          </a:p>
        </p:txBody>
      </p:sp>
      <p:sp>
        <p:nvSpPr>
          <p:cNvPr id="15" name="직사각형 14"/>
          <p:cNvSpPr/>
          <p:nvPr/>
        </p:nvSpPr>
        <p:spPr>
          <a:xfrm>
            <a:off x="6300192" y="4416458"/>
            <a:ext cx="201622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해당 제목의 메모를 삭제</a:t>
            </a:r>
            <a:endParaRPr lang="ko-KR" altLang="en-US" sz="1400" dirty="0"/>
          </a:p>
        </p:txBody>
      </p:sp>
      <p:sp>
        <p:nvSpPr>
          <p:cNvPr id="16" name="직사각형 15"/>
          <p:cNvSpPr/>
          <p:nvPr/>
        </p:nvSpPr>
        <p:spPr>
          <a:xfrm>
            <a:off x="5940152" y="4841810"/>
            <a:ext cx="237626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저장된 메모들의 목록을 출력</a:t>
            </a:r>
            <a:endParaRPr lang="ko-KR" altLang="en-US" sz="1400" dirty="0"/>
          </a:p>
        </p:txBody>
      </p:sp>
      <p:sp>
        <p:nvSpPr>
          <p:cNvPr id="17" name="직사각형 16"/>
          <p:cNvSpPr/>
          <p:nvPr/>
        </p:nvSpPr>
        <p:spPr>
          <a:xfrm>
            <a:off x="4860032" y="5270763"/>
            <a:ext cx="349619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해당 주소의 웹 페이지를 브라우저에서 이동</a:t>
            </a:r>
            <a:endParaRPr lang="ko-KR" altLang="en-US" sz="1400" dirty="0"/>
          </a:p>
        </p:txBody>
      </p:sp>
      <p:sp>
        <p:nvSpPr>
          <p:cNvPr id="18" name="직사각형 17"/>
          <p:cNvSpPr/>
          <p:nvPr/>
        </p:nvSpPr>
        <p:spPr>
          <a:xfrm>
            <a:off x="6372200" y="5697263"/>
            <a:ext cx="194421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단축 실행 설정 창 출력</a:t>
            </a:r>
            <a:endParaRPr lang="ko-KR" altLang="en-US" sz="1400" dirty="0"/>
          </a:p>
        </p:txBody>
      </p:sp>
      <p:cxnSp>
        <p:nvCxnSpPr>
          <p:cNvPr id="20" name="직선 연결선 19"/>
          <p:cNvCxnSpPr/>
          <p:nvPr/>
        </p:nvCxnSpPr>
        <p:spPr>
          <a:xfrm>
            <a:off x="713953" y="2636912"/>
            <a:ext cx="7602463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>
            <a:off x="713953" y="3068960"/>
            <a:ext cx="7602463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713953" y="3501008"/>
            <a:ext cx="7602463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713953" y="3933056"/>
            <a:ext cx="7602463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713953" y="4365104"/>
            <a:ext cx="7602463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713953" y="4797152"/>
            <a:ext cx="7602463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713953" y="5229200"/>
            <a:ext cx="7602463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>
            <a:off x="713953" y="5697263"/>
            <a:ext cx="7602463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>
            <a:off x="6300192" y="3994737"/>
            <a:ext cx="201622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해당 제목의 메모를 열람</a:t>
            </a:r>
            <a:endParaRPr lang="ko-KR" altLang="en-US" sz="1400" dirty="0"/>
          </a:p>
        </p:txBody>
      </p:sp>
      <p:sp>
        <p:nvSpPr>
          <p:cNvPr id="29" name="직사각형 28"/>
          <p:cNvSpPr/>
          <p:nvPr/>
        </p:nvSpPr>
        <p:spPr>
          <a:xfrm>
            <a:off x="6300192" y="3140968"/>
            <a:ext cx="201622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메모 기능의 사용법 출력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014696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"/>
                            </p:stCondLst>
                            <p:childTnLst>
                              <p:par>
                                <p:cTn id="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2" grpId="0"/>
      <p:bldP spid="14" grpId="0"/>
      <p:bldP spid="15" grpId="0"/>
      <p:bldP spid="16" grpId="0"/>
      <p:bldP spid="17" grpId="0"/>
      <p:bldP spid="18" grpId="0"/>
      <p:bldP spid="28" grpId="0"/>
      <p:bldP spid="2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/>
          <p:cNvCxnSpPr/>
          <p:nvPr/>
        </p:nvCxnSpPr>
        <p:spPr>
          <a:xfrm>
            <a:off x="713953" y="4365104"/>
            <a:ext cx="7602463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 smtClean="0"/>
              <a:t>00</a:t>
            </a:r>
            <a:fld id="{CF612540-9602-46A0-9E57-34F7D20680C0}" type="slidenum">
              <a:rPr lang="ko-KR" altLang="en-US" smtClean="0"/>
              <a:pPr/>
              <a:t>28</a:t>
            </a:fld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76206" y="1288451"/>
            <a:ext cx="10212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세부사항</a:t>
            </a:r>
            <a:endParaRPr lang="ko-KR" altLang="en-US" sz="16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713953" y="762649"/>
            <a:ext cx="74571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04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835696" y="798427"/>
            <a:ext cx="601647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기타 명령어</a:t>
            </a:r>
            <a:endParaRPr lang="ko-KR" altLang="en-US" sz="1400" dirty="0"/>
          </a:p>
        </p:txBody>
      </p:sp>
      <p:sp>
        <p:nvSpPr>
          <p:cNvPr id="8" name="직사각형 7"/>
          <p:cNvSpPr/>
          <p:nvPr/>
        </p:nvSpPr>
        <p:spPr>
          <a:xfrm>
            <a:off x="1835696" y="332656"/>
            <a:ext cx="529639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 smtClean="0">
                <a:solidFill>
                  <a:srgbClr val="29D9C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IRC Client</a:t>
            </a:r>
            <a:endParaRPr lang="ko-KR" altLang="en-US" sz="2800" dirty="0">
              <a:solidFill>
                <a:srgbClr val="29D9C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11560" y="2276872"/>
            <a:ext cx="252028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!</a:t>
            </a:r>
            <a:r>
              <a:rPr lang="ko-KR" altLang="en-US" sz="1400" dirty="0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설정</a:t>
            </a:r>
            <a:endParaRPr lang="en-US" altLang="ko-KR" sz="1400" dirty="0" smtClean="0">
              <a:solidFill>
                <a:srgbClr val="7F7F7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1400" dirty="0">
              <a:solidFill>
                <a:srgbClr val="7F7F7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400" dirty="0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!</a:t>
            </a:r>
            <a:r>
              <a:rPr lang="ko-KR" altLang="en-US" sz="1400" dirty="0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인증</a:t>
            </a:r>
            <a:endParaRPr lang="en-US" altLang="ko-KR" sz="1400" dirty="0">
              <a:solidFill>
                <a:srgbClr val="7F7F7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1400" dirty="0" smtClean="0">
              <a:solidFill>
                <a:srgbClr val="7F7F7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400" dirty="0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!</a:t>
            </a:r>
            <a:r>
              <a:rPr lang="ko-KR" altLang="en-US" sz="1400" dirty="0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매크로</a:t>
            </a:r>
            <a:endParaRPr lang="en-US" altLang="ko-KR" sz="1400" dirty="0" smtClean="0">
              <a:solidFill>
                <a:srgbClr val="7F7F7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1400" dirty="0">
              <a:solidFill>
                <a:srgbClr val="7F7F7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400" dirty="0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!</a:t>
            </a:r>
            <a:r>
              <a:rPr lang="ko-KR" altLang="en-US" sz="1400" dirty="0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설정파일</a:t>
            </a:r>
            <a:endParaRPr lang="en-US" altLang="ko-KR" sz="1400" dirty="0" smtClean="0">
              <a:solidFill>
                <a:srgbClr val="7F7F7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1400" dirty="0">
              <a:solidFill>
                <a:srgbClr val="7F7F7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400" dirty="0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!</a:t>
            </a:r>
            <a:r>
              <a:rPr lang="ko-KR" altLang="en-US" sz="1400" dirty="0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조인설정</a:t>
            </a:r>
            <a:endParaRPr lang="en-US" altLang="ko-KR" sz="1400" dirty="0" smtClean="0">
              <a:solidFill>
                <a:srgbClr val="7F7F7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1400" dirty="0">
              <a:solidFill>
                <a:srgbClr val="7F7F7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400" dirty="0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!DDE</a:t>
            </a:r>
          </a:p>
          <a:p>
            <a:endParaRPr lang="en-US" altLang="ko-KR" sz="1400" dirty="0">
              <a:solidFill>
                <a:srgbClr val="7F7F7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400" dirty="0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!DDE START</a:t>
            </a:r>
          </a:p>
          <a:p>
            <a:endParaRPr lang="en-US" altLang="ko-KR" sz="1400" dirty="0">
              <a:solidFill>
                <a:srgbClr val="7F7F7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400" dirty="0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!DDE  DEBUG</a:t>
            </a:r>
          </a:p>
          <a:p>
            <a:endParaRPr lang="en-US" altLang="ko-KR" sz="1400" dirty="0">
              <a:solidFill>
                <a:srgbClr val="7F7F7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400" dirty="0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!DDE SHUTDOWN</a:t>
            </a:r>
          </a:p>
          <a:p>
            <a:endParaRPr lang="en-US" altLang="ko-KR" sz="1400" dirty="0" smtClean="0">
              <a:solidFill>
                <a:srgbClr val="7F7F7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611560" y="2152807"/>
            <a:ext cx="7776864" cy="394048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611560" y="2152807"/>
            <a:ext cx="7776864" cy="394048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6692430" y="2249246"/>
            <a:ext cx="169599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사용자 설정 창 실행</a:t>
            </a:r>
            <a:endParaRPr lang="ko-KR" altLang="en-US" sz="1400" dirty="0"/>
          </a:p>
        </p:txBody>
      </p:sp>
      <p:sp>
        <p:nvSpPr>
          <p:cNvPr id="12" name="직사각형 11"/>
          <p:cNvSpPr/>
          <p:nvPr/>
        </p:nvSpPr>
        <p:spPr>
          <a:xfrm>
            <a:off x="5940152" y="2698654"/>
            <a:ext cx="244827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사용자 설정 창 </a:t>
            </a:r>
            <a:r>
              <a:rPr lang="en-US" altLang="ko-KR" sz="1400" dirty="0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1400" dirty="0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인증 탭 실행</a:t>
            </a:r>
            <a:endParaRPr lang="ko-KR" altLang="en-US" sz="1400" dirty="0"/>
          </a:p>
        </p:txBody>
      </p:sp>
      <p:sp>
        <p:nvSpPr>
          <p:cNvPr id="14" name="직사각형 13"/>
          <p:cNvSpPr/>
          <p:nvPr/>
        </p:nvSpPr>
        <p:spPr>
          <a:xfrm>
            <a:off x="5940152" y="3573016"/>
            <a:ext cx="244827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사용자 설정 데이터 파일 실행</a:t>
            </a:r>
            <a:endParaRPr lang="ko-KR" altLang="en-US" sz="1400" dirty="0"/>
          </a:p>
        </p:txBody>
      </p:sp>
      <p:cxnSp>
        <p:nvCxnSpPr>
          <p:cNvPr id="20" name="직선 연결선 19"/>
          <p:cNvCxnSpPr/>
          <p:nvPr/>
        </p:nvCxnSpPr>
        <p:spPr>
          <a:xfrm>
            <a:off x="713953" y="2636912"/>
            <a:ext cx="7602463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>
            <a:off x="713953" y="3068960"/>
            <a:ext cx="7602463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713953" y="3501008"/>
            <a:ext cx="7602463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713953" y="3933056"/>
            <a:ext cx="7602463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5796136" y="3140968"/>
            <a:ext cx="259228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사용자 설정 창 </a:t>
            </a:r>
            <a:r>
              <a:rPr lang="en-US" altLang="ko-KR" sz="1400" dirty="0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1400" dirty="0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매크로 탭 실행</a:t>
            </a:r>
            <a:endParaRPr lang="ko-KR" altLang="en-US" sz="1400" dirty="0"/>
          </a:p>
        </p:txBody>
      </p:sp>
      <p:sp>
        <p:nvSpPr>
          <p:cNvPr id="30" name="직사각형 29"/>
          <p:cNvSpPr/>
          <p:nvPr/>
        </p:nvSpPr>
        <p:spPr>
          <a:xfrm>
            <a:off x="6091945" y="3969162"/>
            <a:ext cx="229647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자동 입장 채널 관리 창 실행 </a:t>
            </a:r>
            <a:endParaRPr lang="ko-KR" altLang="en-US" sz="1400" dirty="0"/>
          </a:p>
        </p:txBody>
      </p:sp>
      <p:sp>
        <p:nvSpPr>
          <p:cNvPr id="31" name="직사각형 30"/>
          <p:cNvSpPr/>
          <p:nvPr/>
        </p:nvSpPr>
        <p:spPr>
          <a:xfrm>
            <a:off x="6012160" y="4416458"/>
            <a:ext cx="237626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DDE Relay Server </a:t>
            </a:r>
            <a:r>
              <a:rPr lang="ko-KR" altLang="en-US" sz="1400" dirty="0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상태 확인</a:t>
            </a:r>
            <a:endParaRPr lang="ko-KR" altLang="en-US" sz="1400" dirty="0"/>
          </a:p>
        </p:txBody>
      </p:sp>
      <p:sp>
        <p:nvSpPr>
          <p:cNvPr id="32" name="직사각형 31"/>
          <p:cNvSpPr/>
          <p:nvPr/>
        </p:nvSpPr>
        <p:spPr>
          <a:xfrm>
            <a:off x="6372200" y="4841810"/>
            <a:ext cx="198402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DDE Relay Server </a:t>
            </a:r>
            <a:r>
              <a:rPr lang="ko-KR" altLang="en-US" sz="1400" dirty="0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실행</a:t>
            </a:r>
            <a:endParaRPr lang="ko-KR" altLang="en-US" sz="1400" dirty="0"/>
          </a:p>
        </p:txBody>
      </p:sp>
      <p:sp>
        <p:nvSpPr>
          <p:cNvPr id="33" name="직사각형 32"/>
          <p:cNvSpPr/>
          <p:nvPr/>
        </p:nvSpPr>
        <p:spPr>
          <a:xfrm>
            <a:off x="5220072" y="5301208"/>
            <a:ext cx="316835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DDE Relay Server Debug </a:t>
            </a:r>
            <a:r>
              <a:rPr lang="ko-KR" altLang="en-US" sz="1400" dirty="0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모드로 실행</a:t>
            </a:r>
            <a:endParaRPr lang="ko-KR" altLang="en-US" sz="1400" dirty="0"/>
          </a:p>
        </p:txBody>
      </p:sp>
      <p:sp>
        <p:nvSpPr>
          <p:cNvPr id="34" name="직사각형 33"/>
          <p:cNvSpPr/>
          <p:nvPr/>
        </p:nvSpPr>
        <p:spPr>
          <a:xfrm>
            <a:off x="6372200" y="5697263"/>
            <a:ext cx="216024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DDE </a:t>
            </a:r>
            <a:r>
              <a:rPr lang="en-US" altLang="ko-KR" sz="1400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Relay Server </a:t>
            </a:r>
            <a:r>
              <a:rPr lang="ko-KR" altLang="en-US" sz="1400" dirty="0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종료</a:t>
            </a:r>
            <a:endParaRPr lang="ko-KR" altLang="en-US" sz="1400" dirty="0"/>
          </a:p>
        </p:txBody>
      </p:sp>
      <p:cxnSp>
        <p:nvCxnSpPr>
          <p:cNvPr id="36" name="직선 연결선 35"/>
          <p:cNvCxnSpPr/>
          <p:nvPr/>
        </p:nvCxnSpPr>
        <p:spPr>
          <a:xfrm>
            <a:off x="713953" y="4797152"/>
            <a:ext cx="7602463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713953" y="5229200"/>
            <a:ext cx="7602463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713953" y="5697263"/>
            <a:ext cx="7602463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5785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"/>
                            </p:stCondLst>
                            <p:childTnLst>
                              <p:par>
                                <p:cTn id="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2" grpId="0"/>
      <p:bldP spid="14" grpId="0"/>
      <p:bldP spid="29" grpId="0"/>
      <p:bldP spid="30" grpId="0"/>
      <p:bldP spid="31" grpId="0"/>
      <p:bldP spid="32" grpId="0"/>
      <p:bldP spid="33" grpId="0"/>
      <p:bldP spid="3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 smtClean="0"/>
              <a:t>00</a:t>
            </a:r>
            <a:fld id="{CF612540-9602-46A0-9E57-34F7D20680C0}" type="slidenum">
              <a:rPr lang="ko-KR" altLang="en-US" smtClean="0"/>
              <a:pPr/>
              <a:t>29</a:t>
            </a:fld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76206" y="1288451"/>
            <a:ext cx="10212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세부사항</a:t>
            </a:r>
            <a:endParaRPr lang="ko-KR" altLang="en-US" sz="16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713953" y="762649"/>
            <a:ext cx="74571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04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835696" y="798427"/>
            <a:ext cx="601647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Function Key</a:t>
            </a:r>
            <a:endParaRPr lang="ko-KR" altLang="en-US" sz="1400" dirty="0"/>
          </a:p>
        </p:txBody>
      </p:sp>
      <p:sp>
        <p:nvSpPr>
          <p:cNvPr id="8" name="직사각형 7"/>
          <p:cNvSpPr/>
          <p:nvPr/>
        </p:nvSpPr>
        <p:spPr>
          <a:xfrm>
            <a:off x="1835696" y="332656"/>
            <a:ext cx="529639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 smtClean="0">
                <a:solidFill>
                  <a:srgbClr val="29D9C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IRC Client</a:t>
            </a:r>
            <a:endParaRPr lang="ko-KR" altLang="en-US" sz="2800" dirty="0">
              <a:solidFill>
                <a:srgbClr val="29D9C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11560" y="2276872"/>
            <a:ext cx="2520280" cy="3754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F1</a:t>
            </a:r>
          </a:p>
          <a:p>
            <a:endParaRPr lang="en-US" altLang="ko-KR" sz="1400" dirty="0" smtClean="0">
              <a:solidFill>
                <a:srgbClr val="7F7F7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400" dirty="0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F2</a:t>
            </a:r>
          </a:p>
          <a:p>
            <a:endParaRPr lang="en-US" altLang="ko-KR" sz="1400" dirty="0">
              <a:solidFill>
                <a:srgbClr val="7F7F7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400" dirty="0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F3</a:t>
            </a:r>
          </a:p>
          <a:p>
            <a:endParaRPr lang="en-US" altLang="ko-KR" sz="1400" dirty="0">
              <a:solidFill>
                <a:srgbClr val="7F7F7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400" dirty="0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F4</a:t>
            </a:r>
          </a:p>
          <a:p>
            <a:endParaRPr lang="en-US" altLang="ko-KR" sz="1400" dirty="0">
              <a:solidFill>
                <a:srgbClr val="7F7F7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400" dirty="0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F5</a:t>
            </a:r>
          </a:p>
          <a:p>
            <a:endParaRPr lang="en-US" altLang="ko-KR" sz="1400" dirty="0">
              <a:solidFill>
                <a:srgbClr val="7F7F7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400" dirty="0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F6</a:t>
            </a:r>
          </a:p>
          <a:p>
            <a:endParaRPr lang="en-US" altLang="ko-KR" sz="1400" dirty="0">
              <a:solidFill>
                <a:srgbClr val="7F7F7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400" dirty="0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F7</a:t>
            </a:r>
          </a:p>
          <a:p>
            <a:endParaRPr lang="en-US" altLang="ko-KR" sz="1400" dirty="0">
              <a:solidFill>
                <a:srgbClr val="7F7F7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400" dirty="0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F8</a:t>
            </a:r>
          </a:p>
          <a:p>
            <a:endParaRPr lang="en-US" altLang="ko-KR" sz="1400" dirty="0">
              <a:solidFill>
                <a:srgbClr val="7F7F7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400" dirty="0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F9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611560" y="2152807"/>
            <a:ext cx="7776864" cy="394048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611560" y="2152807"/>
            <a:ext cx="7776864" cy="394048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6372200" y="2249246"/>
            <a:ext cx="194421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 err="1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mIRC</a:t>
            </a:r>
            <a:r>
              <a:rPr lang="en-US" altLang="ko-KR" sz="1400" dirty="0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400" dirty="0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도움말 파일 실행</a:t>
            </a:r>
            <a:endParaRPr lang="ko-KR" altLang="en-US" sz="1400" dirty="0"/>
          </a:p>
        </p:txBody>
      </p:sp>
      <p:sp>
        <p:nvSpPr>
          <p:cNvPr id="12" name="직사각형 11"/>
          <p:cNvSpPr/>
          <p:nvPr/>
        </p:nvSpPr>
        <p:spPr>
          <a:xfrm>
            <a:off x="5508104" y="2729888"/>
            <a:ext cx="280831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가장 최근에 초대 받은 채널로 입장</a:t>
            </a:r>
            <a:endParaRPr lang="ko-KR" altLang="en-US" sz="1400" dirty="0"/>
          </a:p>
        </p:txBody>
      </p:sp>
      <p:sp>
        <p:nvSpPr>
          <p:cNvPr id="14" name="직사각형 13"/>
          <p:cNvSpPr/>
          <p:nvPr/>
        </p:nvSpPr>
        <p:spPr>
          <a:xfrm>
            <a:off x="6012160" y="3573016"/>
            <a:ext cx="230425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클라이언트를 </a:t>
            </a:r>
            <a:r>
              <a:rPr lang="ko-KR" altLang="en-US" sz="1400" dirty="0" err="1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트레이로</a:t>
            </a:r>
            <a:r>
              <a:rPr lang="ko-KR" altLang="en-US" sz="1400" dirty="0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전환</a:t>
            </a:r>
            <a:endParaRPr lang="ko-KR" altLang="en-US" sz="1400" dirty="0"/>
          </a:p>
        </p:txBody>
      </p:sp>
      <p:sp>
        <p:nvSpPr>
          <p:cNvPr id="15" name="직사각형 14"/>
          <p:cNvSpPr/>
          <p:nvPr/>
        </p:nvSpPr>
        <p:spPr>
          <a:xfrm>
            <a:off x="6372200" y="4416458"/>
            <a:ext cx="201622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단축 실행 설정 창 실행</a:t>
            </a:r>
            <a:endParaRPr lang="ko-KR" altLang="en-US" sz="1400" dirty="0"/>
          </a:p>
        </p:txBody>
      </p:sp>
      <p:sp>
        <p:nvSpPr>
          <p:cNvPr id="16" name="직사각형 15"/>
          <p:cNvSpPr/>
          <p:nvPr/>
        </p:nvSpPr>
        <p:spPr>
          <a:xfrm>
            <a:off x="6372200" y="4841810"/>
            <a:ext cx="19120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자동 입장 설정 창 실행</a:t>
            </a:r>
            <a:endParaRPr lang="ko-KR" altLang="en-US" sz="1400" dirty="0"/>
          </a:p>
        </p:txBody>
      </p:sp>
      <p:sp>
        <p:nvSpPr>
          <p:cNvPr id="17" name="직사각형 16"/>
          <p:cNvSpPr/>
          <p:nvPr/>
        </p:nvSpPr>
        <p:spPr>
          <a:xfrm>
            <a:off x="5724128" y="5301208"/>
            <a:ext cx="259228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서버의 모든 채널 리스트를 조회</a:t>
            </a:r>
            <a:endParaRPr lang="ko-KR" altLang="en-US" sz="1400" dirty="0"/>
          </a:p>
        </p:txBody>
      </p:sp>
      <p:sp>
        <p:nvSpPr>
          <p:cNvPr id="18" name="직사각형 17"/>
          <p:cNvSpPr/>
          <p:nvPr/>
        </p:nvSpPr>
        <p:spPr>
          <a:xfrm>
            <a:off x="6588224" y="5697263"/>
            <a:ext cx="194421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사용자 설정 창 실행</a:t>
            </a:r>
            <a:endParaRPr lang="ko-KR" altLang="en-US" sz="1400" dirty="0"/>
          </a:p>
        </p:txBody>
      </p:sp>
      <p:cxnSp>
        <p:nvCxnSpPr>
          <p:cNvPr id="20" name="직선 연결선 19"/>
          <p:cNvCxnSpPr/>
          <p:nvPr/>
        </p:nvCxnSpPr>
        <p:spPr>
          <a:xfrm>
            <a:off x="713953" y="2636912"/>
            <a:ext cx="7602463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>
            <a:off x="713953" y="3068960"/>
            <a:ext cx="7602463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713953" y="3501008"/>
            <a:ext cx="7602463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713953" y="3933056"/>
            <a:ext cx="7602463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713953" y="4365104"/>
            <a:ext cx="7602463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713953" y="4797152"/>
            <a:ext cx="7602463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713953" y="5229200"/>
            <a:ext cx="7602463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>
            <a:off x="713953" y="5697263"/>
            <a:ext cx="7602463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>
            <a:off x="6588224" y="3994737"/>
            <a:ext cx="172819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전송 받은 파일 실행</a:t>
            </a:r>
            <a:endParaRPr lang="ko-KR" altLang="en-US" sz="1400" dirty="0"/>
          </a:p>
        </p:txBody>
      </p:sp>
      <p:sp>
        <p:nvSpPr>
          <p:cNvPr id="29" name="직사각형 28"/>
          <p:cNvSpPr/>
          <p:nvPr/>
        </p:nvSpPr>
        <p:spPr>
          <a:xfrm>
            <a:off x="6660232" y="3140968"/>
            <a:ext cx="165618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다운로드 폴더 실행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125151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"/>
                            </p:stCondLst>
                            <p:childTnLst>
                              <p:par>
                                <p:cTn id="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2" grpId="0"/>
      <p:bldP spid="14" grpId="0"/>
      <p:bldP spid="15" grpId="0"/>
      <p:bldP spid="16" grpId="0"/>
      <p:bldP spid="17" grpId="0"/>
      <p:bldP spid="18" grpId="0"/>
      <p:bldP spid="28" grpId="0"/>
      <p:bldP spid="2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 dirty="0" smtClean="0"/>
              <a:t>00</a:t>
            </a:r>
            <a:fld id="{CF612540-9602-46A0-9E57-34F7D20680C0}" type="slidenum">
              <a:rPr lang="ko-KR" altLang="en-US" smtClean="0"/>
              <a:pPr/>
              <a:t>3</a:t>
            </a:fld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60011" y="1273034"/>
            <a:ext cx="11652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목적</a:t>
            </a:r>
            <a:endParaRPr lang="ko-KR" altLang="en-US" sz="16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713953" y="762649"/>
            <a:ext cx="74571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01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1907527" y="798451"/>
            <a:ext cx="562731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Since 1988,</a:t>
            </a:r>
            <a:r>
              <a:rPr lang="ko-KR" altLang="en-US" sz="1400" dirty="0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아직도 </a:t>
            </a:r>
            <a:r>
              <a:rPr lang="en-US" altLang="ko-KR" sz="1400" dirty="0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IRC</a:t>
            </a:r>
            <a:r>
              <a:rPr lang="ko-KR" altLang="en-US" sz="1400" dirty="0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대체할 </a:t>
            </a:r>
            <a:r>
              <a:rPr lang="en-US" altLang="ko-KR" sz="1400" b="1" dirty="0" smtClean="0">
                <a:solidFill>
                  <a:srgbClr val="29D9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“</a:t>
            </a:r>
            <a:r>
              <a:rPr lang="ko-KR" altLang="en-US" sz="1400" b="1" dirty="0" smtClean="0">
                <a:solidFill>
                  <a:srgbClr val="29D9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프로토콜</a:t>
            </a:r>
            <a:r>
              <a:rPr lang="en-US" altLang="ko-KR" sz="1400" b="1" dirty="0" smtClean="0">
                <a:solidFill>
                  <a:srgbClr val="29D9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” </a:t>
            </a:r>
            <a:r>
              <a:rPr lang="ko-KR" altLang="en-US" sz="1400" dirty="0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은 없다</a:t>
            </a:r>
            <a:r>
              <a:rPr lang="en-US" altLang="ko-KR" sz="1400" dirty="0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r>
              <a:rPr lang="ko-KR" altLang="en-US" sz="1400" dirty="0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ko-KR" altLang="en-US" sz="1400" dirty="0"/>
          </a:p>
        </p:txBody>
      </p:sp>
      <p:sp>
        <p:nvSpPr>
          <p:cNvPr id="36" name="직사각형 35"/>
          <p:cNvSpPr/>
          <p:nvPr/>
        </p:nvSpPr>
        <p:spPr>
          <a:xfrm>
            <a:off x="1907526" y="332680"/>
            <a:ext cx="374459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 smtClean="0">
                <a:solidFill>
                  <a:srgbClr val="29D9C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IRC is Still Alive</a:t>
            </a:r>
            <a:endParaRPr lang="ko-KR" altLang="en-US" sz="2800" dirty="0">
              <a:solidFill>
                <a:srgbClr val="29D9C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80426"/>
            <a:ext cx="1170116" cy="718025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7351" y="1405313"/>
            <a:ext cx="5307662" cy="5129856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4187671" y="2257127"/>
            <a:ext cx="88838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SERVER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459479" y="3193231"/>
            <a:ext cx="88838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SERVER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5940152" y="3193230"/>
            <a:ext cx="88838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SERVER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3419872" y="4993431"/>
            <a:ext cx="88838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SERVER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5123775" y="5713511"/>
            <a:ext cx="88838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SERVER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267744" y="1611588"/>
            <a:ext cx="94609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SERVICE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6311661" y="4437112"/>
            <a:ext cx="55175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Client</a:t>
            </a: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6863415" y="3580800"/>
            <a:ext cx="55175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Client</a:t>
            </a: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5664275" y="4146705"/>
            <a:ext cx="55175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Client</a:t>
            </a: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6983083" y="3081425"/>
            <a:ext cx="55175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Client</a:t>
            </a: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6796882" y="6017897"/>
            <a:ext cx="55175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Client</a:t>
            </a: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6521005" y="2463568"/>
            <a:ext cx="55175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Client</a:t>
            </a: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5842124" y="2314413"/>
            <a:ext cx="55175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Client</a:t>
            </a: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6108467" y="5736594"/>
            <a:ext cx="55175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Client</a:t>
            </a: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5652119" y="6439036"/>
            <a:ext cx="55175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Client</a:t>
            </a: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5076056" y="4862626"/>
            <a:ext cx="55175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Client</a:t>
            </a: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4445305" y="6308231"/>
            <a:ext cx="55175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Client</a:t>
            </a: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3787299" y="5887092"/>
            <a:ext cx="55175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Client</a:t>
            </a: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4284840" y="4736836"/>
            <a:ext cx="55175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Client</a:t>
            </a: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3235545" y="5798730"/>
            <a:ext cx="55175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Client</a:t>
            </a: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2903671" y="5448758"/>
            <a:ext cx="55175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Client</a:t>
            </a: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2334453" y="5026529"/>
            <a:ext cx="55175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Client</a:t>
            </a: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2868118" y="4788851"/>
            <a:ext cx="55175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Client</a:t>
            </a: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3228068" y="4146705"/>
            <a:ext cx="55175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Client</a:t>
            </a: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3543692" y="3970241"/>
            <a:ext cx="55175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Client</a:t>
            </a: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2605110" y="4070923"/>
            <a:ext cx="55175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Client</a:t>
            </a: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1907725" y="3370202"/>
            <a:ext cx="55175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Client</a:t>
            </a: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1907725" y="2887905"/>
            <a:ext cx="55175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Client</a:t>
            </a: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2633252" y="2513013"/>
            <a:ext cx="55175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Client</a:t>
            </a: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3787299" y="3055540"/>
            <a:ext cx="55175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Client</a:t>
            </a: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3376784" y="2143324"/>
            <a:ext cx="55175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Client</a:t>
            </a: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3399320" y="2450719"/>
            <a:ext cx="55175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Client</a:t>
            </a: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38571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65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8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95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1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25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240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2550"/>
                            </p:stCondLst>
                            <p:childTnLst>
                              <p:par>
                                <p:cTn id="6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2700"/>
                            </p:stCondLst>
                            <p:childTnLst>
                              <p:par>
                                <p:cTn id="7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2850"/>
                            </p:stCondLst>
                            <p:childTnLst>
                              <p:par>
                                <p:cTn id="7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3000"/>
                            </p:stCondLst>
                            <p:childTnLst>
                              <p:par>
                                <p:cTn id="7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3150"/>
                            </p:stCondLst>
                            <p:childTnLst>
                              <p:par>
                                <p:cTn id="8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3300"/>
                            </p:stCondLst>
                            <p:childTnLst>
                              <p:par>
                                <p:cTn id="8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3450"/>
                            </p:stCondLst>
                            <p:childTnLst>
                              <p:par>
                                <p:cTn id="9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3600"/>
                            </p:stCondLst>
                            <p:childTnLst>
                              <p:par>
                                <p:cTn id="9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3750"/>
                            </p:stCondLst>
                            <p:childTnLst>
                              <p:par>
                                <p:cTn id="9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1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3900"/>
                            </p:stCondLst>
                            <p:childTnLst>
                              <p:par>
                                <p:cTn id="10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1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4050"/>
                            </p:stCondLst>
                            <p:childTnLst>
                              <p:par>
                                <p:cTn id="10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1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4200"/>
                            </p:stCondLst>
                            <p:childTnLst>
                              <p:par>
                                <p:cTn id="1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1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4350"/>
                            </p:stCondLst>
                            <p:childTnLst>
                              <p:par>
                                <p:cTn id="1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1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4500"/>
                            </p:stCondLst>
                            <p:childTnLst>
                              <p:par>
                                <p:cTn id="1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1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4650"/>
                            </p:stCondLst>
                            <p:childTnLst>
                              <p:par>
                                <p:cTn id="1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1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4800"/>
                            </p:stCondLst>
                            <p:childTnLst>
                              <p:par>
                                <p:cTn id="1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1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4950"/>
                            </p:stCondLst>
                            <p:childTnLst>
                              <p:par>
                                <p:cTn id="1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1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5100"/>
                            </p:stCondLst>
                            <p:childTnLst>
                              <p:par>
                                <p:cTn id="1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1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5250"/>
                            </p:stCondLst>
                            <p:childTnLst>
                              <p:par>
                                <p:cTn id="1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1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6" grpId="0"/>
      <p:bldP spid="15" grpId="0"/>
      <p:bldP spid="20" grpId="0"/>
      <p:bldP spid="21" grpId="0"/>
      <p:bldP spid="22" grpId="0"/>
      <p:bldP spid="23" grpId="0"/>
      <p:bldP spid="24" grpId="0"/>
      <p:bldP spid="25" grpId="0"/>
      <p:bldP spid="27" grpId="0"/>
      <p:bldP spid="28" grpId="0"/>
      <p:bldP spid="29" grpId="0"/>
      <p:bldP spid="30" grpId="0"/>
      <p:bldP spid="31" grpId="0"/>
      <p:bldP spid="32" grpId="0"/>
      <p:bldP spid="33" grpId="0"/>
      <p:bldP spid="34" grpId="0"/>
      <p:bldP spid="37" grpId="0"/>
      <p:bldP spid="38" grpId="0"/>
      <p:bldP spid="39" grpId="0"/>
      <p:bldP spid="40" grpId="0"/>
      <p:bldP spid="41" grpId="0"/>
      <p:bldP spid="42" grpId="0"/>
      <p:bldP spid="43" grpId="0"/>
      <p:bldP spid="44" grpId="0"/>
      <p:bldP spid="45" grpId="0"/>
      <p:bldP spid="46" grpId="0"/>
      <p:bldP spid="47" grpId="0"/>
      <p:bldP spid="48" grpId="0"/>
      <p:bldP spid="50" grpId="0"/>
      <p:bldP spid="51" grpId="0"/>
      <p:bldP spid="52" grpId="0"/>
      <p:bldP spid="53" grpId="0"/>
      <p:bldP spid="5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4" name="Picture 4" descr="https://pbs.twimg.com/profile_images/522506497045983232/9P5lryuy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9259" y="620688"/>
            <a:ext cx="5112568" cy="5103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 smtClean="0"/>
              <a:t>00</a:t>
            </a:r>
            <a:fld id="{CF612540-9602-46A0-9E57-34F7D20680C0}" type="slidenum">
              <a:rPr lang="ko-KR" altLang="en-US" smtClean="0"/>
              <a:pPr/>
              <a:t>30</a:t>
            </a:fld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76206" y="1288451"/>
            <a:ext cx="10212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세부사항</a:t>
            </a:r>
            <a:endParaRPr lang="ko-KR" altLang="en-US" sz="16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713953" y="762649"/>
            <a:ext cx="74571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04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  <p:pic>
        <p:nvPicPr>
          <p:cNvPr id="20482" name="Picture 2" descr="http://b-i.forbesimg.com/amitchowdhry/files/2013/11/android_kitka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867" y="2708920"/>
            <a:ext cx="1927251" cy="2432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1835696" y="798427"/>
            <a:ext cx="601647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최신 </a:t>
            </a:r>
            <a:r>
              <a:rPr lang="ko-KR" altLang="en-US" sz="1400" dirty="0" err="1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안드로이드</a:t>
            </a:r>
            <a:r>
              <a:rPr lang="ko-KR" altLang="en-US" sz="1400" dirty="0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플랫폼에 최적화</a:t>
            </a:r>
            <a:endParaRPr lang="ko-KR" altLang="en-US" sz="1400" dirty="0"/>
          </a:p>
        </p:txBody>
      </p:sp>
      <p:sp>
        <p:nvSpPr>
          <p:cNvPr id="10" name="직사각형 9"/>
          <p:cNvSpPr/>
          <p:nvPr/>
        </p:nvSpPr>
        <p:spPr>
          <a:xfrm>
            <a:off x="1835696" y="332656"/>
            <a:ext cx="529639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 smtClean="0">
                <a:solidFill>
                  <a:srgbClr val="29D9C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Android Client</a:t>
            </a:r>
            <a:endParaRPr lang="ko-KR" altLang="en-US" sz="2800" dirty="0">
              <a:solidFill>
                <a:srgbClr val="29D9C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94468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 smtClean="0"/>
              <a:t>00</a:t>
            </a:r>
            <a:fld id="{CF612540-9602-46A0-9E57-34F7D20680C0}" type="slidenum">
              <a:rPr lang="ko-KR" altLang="en-US" smtClean="0"/>
              <a:pPr/>
              <a:t>31</a:t>
            </a:fld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76206" y="1288451"/>
            <a:ext cx="10212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세부사항</a:t>
            </a:r>
            <a:endParaRPr lang="ko-KR" altLang="en-US" sz="16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713953" y="762649"/>
            <a:ext cx="74571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04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835696" y="798427"/>
            <a:ext cx="601647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ASIRC - Splash</a:t>
            </a:r>
            <a:endParaRPr lang="ko-KR" altLang="en-US" sz="1400" dirty="0"/>
          </a:p>
        </p:txBody>
      </p:sp>
      <p:sp>
        <p:nvSpPr>
          <p:cNvPr id="10" name="직사각형 9"/>
          <p:cNvSpPr/>
          <p:nvPr/>
        </p:nvSpPr>
        <p:spPr>
          <a:xfrm>
            <a:off x="1835696" y="332656"/>
            <a:ext cx="529639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 smtClean="0">
                <a:solidFill>
                  <a:srgbClr val="29D9C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Android Client</a:t>
            </a:r>
            <a:endParaRPr lang="ko-KR" altLang="en-US" sz="2800" dirty="0">
              <a:solidFill>
                <a:srgbClr val="29D9C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536" y="1106204"/>
            <a:ext cx="3424714" cy="5795010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536" y="1106204"/>
            <a:ext cx="3424714" cy="5795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719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 smtClean="0"/>
              <a:t>00</a:t>
            </a:r>
            <a:fld id="{CF612540-9602-46A0-9E57-34F7D20680C0}" type="slidenum">
              <a:rPr lang="ko-KR" altLang="en-US" smtClean="0"/>
              <a:pPr/>
              <a:t>32</a:t>
            </a:fld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76206" y="1288451"/>
            <a:ext cx="10212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세부사항</a:t>
            </a:r>
            <a:endParaRPr lang="ko-KR" altLang="en-US" sz="16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713953" y="762649"/>
            <a:ext cx="74571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04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835696" y="798427"/>
            <a:ext cx="601647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ASIRC - Authorize</a:t>
            </a:r>
            <a:endParaRPr lang="ko-KR" altLang="en-US" sz="1400" dirty="0"/>
          </a:p>
        </p:txBody>
      </p:sp>
      <p:sp>
        <p:nvSpPr>
          <p:cNvPr id="10" name="직사각형 9"/>
          <p:cNvSpPr/>
          <p:nvPr/>
        </p:nvSpPr>
        <p:spPr>
          <a:xfrm>
            <a:off x="1835696" y="332656"/>
            <a:ext cx="529639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 smtClean="0">
                <a:solidFill>
                  <a:srgbClr val="29D9C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Android Client</a:t>
            </a:r>
            <a:endParaRPr lang="ko-KR" altLang="en-US" sz="2800" dirty="0">
              <a:solidFill>
                <a:srgbClr val="29D9C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536" y="1106204"/>
            <a:ext cx="3424714" cy="5795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940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>
          <a:xfrm>
            <a:off x="8460432" y="6469394"/>
            <a:ext cx="582960" cy="365125"/>
          </a:xfrm>
        </p:spPr>
        <p:txBody>
          <a:bodyPr/>
          <a:lstStyle/>
          <a:p>
            <a:r>
              <a:rPr lang="en-US" altLang="ko-KR" smtClean="0"/>
              <a:t>00</a:t>
            </a:r>
            <a:fld id="{CF612540-9602-46A0-9E57-34F7D20680C0}" type="slidenum">
              <a:rPr lang="ko-KR" altLang="en-US" smtClean="0"/>
              <a:pPr/>
              <a:t>33</a:t>
            </a:fld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76206" y="1288451"/>
            <a:ext cx="10212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세부사항</a:t>
            </a:r>
            <a:endParaRPr lang="ko-KR" altLang="en-US" sz="16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713953" y="762649"/>
            <a:ext cx="74571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04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835696" y="798427"/>
            <a:ext cx="601647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ASIRC – Channel List</a:t>
            </a:r>
            <a:endParaRPr lang="ko-KR" altLang="en-US" sz="1400" dirty="0"/>
          </a:p>
        </p:txBody>
      </p:sp>
      <p:sp>
        <p:nvSpPr>
          <p:cNvPr id="10" name="직사각형 9"/>
          <p:cNvSpPr/>
          <p:nvPr/>
        </p:nvSpPr>
        <p:spPr>
          <a:xfrm>
            <a:off x="1835696" y="332656"/>
            <a:ext cx="529639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 smtClean="0">
                <a:solidFill>
                  <a:srgbClr val="29D9C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Android Client</a:t>
            </a:r>
            <a:endParaRPr lang="ko-KR" altLang="en-US" sz="2800" dirty="0">
              <a:solidFill>
                <a:srgbClr val="29D9C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536" y="1106204"/>
            <a:ext cx="3424714" cy="579501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536" y="1112743"/>
            <a:ext cx="3424714" cy="579501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536" y="1112743"/>
            <a:ext cx="3424714" cy="579501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536" y="1112743"/>
            <a:ext cx="3424714" cy="5795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644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 smtClean="0"/>
              <a:t>00</a:t>
            </a:r>
            <a:fld id="{CF612540-9602-46A0-9E57-34F7D20680C0}" type="slidenum">
              <a:rPr lang="ko-KR" altLang="en-US" smtClean="0"/>
              <a:pPr/>
              <a:t>34</a:t>
            </a:fld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76206" y="1288451"/>
            <a:ext cx="10212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세부사항</a:t>
            </a:r>
            <a:endParaRPr lang="ko-KR" altLang="en-US" sz="16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713953" y="762649"/>
            <a:ext cx="74571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04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835696" y="798427"/>
            <a:ext cx="601647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ASIRC – Query List</a:t>
            </a:r>
            <a:endParaRPr lang="ko-KR" altLang="en-US" sz="1400" dirty="0"/>
          </a:p>
        </p:txBody>
      </p:sp>
      <p:sp>
        <p:nvSpPr>
          <p:cNvPr id="10" name="직사각형 9"/>
          <p:cNvSpPr/>
          <p:nvPr/>
        </p:nvSpPr>
        <p:spPr>
          <a:xfrm>
            <a:off x="1835696" y="332656"/>
            <a:ext cx="529639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 smtClean="0">
                <a:solidFill>
                  <a:srgbClr val="29D9C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Android Client</a:t>
            </a:r>
            <a:endParaRPr lang="ko-KR" altLang="en-US" sz="2800" dirty="0">
              <a:solidFill>
                <a:srgbClr val="29D9C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800" y="1106204"/>
            <a:ext cx="3424714" cy="579501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536" y="1106204"/>
            <a:ext cx="3424714" cy="579501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536" y="1106204"/>
            <a:ext cx="3424714" cy="5795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151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 smtClean="0"/>
              <a:t>00</a:t>
            </a:r>
            <a:fld id="{CF612540-9602-46A0-9E57-34F7D20680C0}" type="slidenum">
              <a:rPr lang="ko-KR" altLang="en-US" smtClean="0"/>
              <a:pPr/>
              <a:t>35</a:t>
            </a:fld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76206" y="1288451"/>
            <a:ext cx="10212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세부사항</a:t>
            </a:r>
            <a:endParaRPr lang="ko-KR" altLang="en-US" sz="16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713953" y="762649"/>
            <a:ext cx="74571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04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835696" y="798427"/>
            <a:ext cx="601647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ASIRC – Notice</a:t>
            </a:r>
            <a:endParaRPr lang="ko-KR" altLang="en-US" sz="1400" dirty="0"/>
          </a:p>
        </p:txBody>
      </p:sp>
      <p:sp>
        <p:nvSpPr>
          <p:cNvPr id="10" name="직사각형 9"/>
          <p:cNvSpPr/>
          <p:nvPr/>
        </p:nvSpPr>
        <p:spPr>
          <a:xfrm>
            <a:off x="1835696" y="332656"/>
            <a:ext cx="529639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 smtClean="0">
                <a:solidFill>
                  <a:srgbClr val="29D9C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Android Client</a:t>
            </a:r>
            <a:endParaRPr lang="ko-KR" altLang="en-US" sz="2800" dirty="0">
              <a:solidFill>
                <a:srgbClr val="29D9C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536" y="1106204"/>
            <a:ext cx="3424714" cy="579501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6244" y="1106204"/>
            <a:ext cx="3424714" cy="579501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6244" y="1106204"/>
            <a:ext cx="3424714" cy="579501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0952" y="1106204"/>
            <a:ext cx="3424714" cy="579501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536" y="1106204"/>
            <a:ext cx="3424714" cy="579501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536" y="1106204"/>
            <a:ext cx="3424714" cy="579501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536" y="1106204"/>
            <a:ext cx="3424714" cy="5795010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8890" y="1106204"/>
            <a:ext cx="3424714" cy="5795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506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 smtClean="0"/>
              <a:t>00</a:t>
            </a:r>
            <a:fld id="{CF612540-9602-46A0-9E57-34F7D20680C0}" type="slidenum">
              <a:rPr lang="ko-KR" altLang="en-US" smtClean="0"/>
              <a:pPr/>
              <a:t>36</a:t>
            </a:fld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76206" y="1288451"/>
            <a:ext cx="10212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세부사항</a:t>
            </a:r>
            <a:endParaRPr lang="ko-KR" altLang="en-US" sz="16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713953" y="762649"/>
            <a:ext cx="74571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04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835696" y="798427"/>
            <a:ext cx="601647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ASIRC – Options</a:t>
            </a:r>
            <a:endParaRPr lang="ko-KR" altLang="en-US" sz="1400" dirty="0"/>
          </a:p>
        </p:txBody>
      </p:sp>
      <p:sp>
        <p:nvSpPr>
          <p:cNvPr id="10" name="직사각형 9"/>
          <p:cNvSpPr/>
          <p:nvPr/>
        </p:nvSpPr>
        <p:spPr>
          <a:xfrm>
            <a:off x="1835696" y="332656"/>
            <a:ext cx="529639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 smtClean="0">
                <a:solidFill>
                  <a:srgbClr val="29D9C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Android Client</a:t>
            </a:r>
            <a:endParaRPr lang="ko-KR" altLang="en-US" sz="2800" dirty="0">
              <a:solidFill>
                <a:srgbClr val="29D9C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536" y="1106204"/>
            <a:ext cx="3424714" cy="579501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536" y="1106204"/>
            <a:ext cx="3424714" cy="579501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3863" y="1106204"/>
            <a:ext cx="3432387" cy="5807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682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 smtClean="0"/>
              <a:t>00</a:t>
            </a:r>
            <a:fld id="{CF612540-9602-46A0-9E57-34F7D20680C0}" type="slidenum">
              <a:rPr lang="ko-KR" altLang="en-US" smtClean="0"/>
              <a:pPr/>
              <a:t>37</a:t>
            </a:fld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76206" y="1288451"/>
            <a:ext cx="10212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세부사항</a:t>
            </a:r>
            <a:endParaRPr lang="ko-KR" altLang="en-US" sz="16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713953" y="762649"/>
            <a:ext cx="74571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04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835696" y="798427"/>
            <a:ext cx="601647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ASIRC – Channel</a:t>
            </a:r>
            <a:endParaRPr lang="ko-KR" altLang="en-US" sz="1400" dirty="0"/>
          </a:p>
        </p:txBody>
      </p:sp>
      <p:sp>
        <p:nvSpPr>
          <p:cNvPr id="10" name="직사각형 9"/>
          <p:cNvSpPr/>
          <p:nvPr/>
        </p:nvSpPr>
        <p:spPr>
          <a:xfrm>
            <a:off x="1835696" y="332656"/>
            <a:ext cx="529639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 smtClean="0">
                <a:solidFill>
                  <a:srgbClr val="29D9C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Android Client</a:t>
            </a:r>
            <a:endParaRPr lang="ko-KR" altLang="en-US" sz="2800" dirty="0">
              <a:solidFill>
                <a:srgbClr val="29D9C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536" y="1105282"/>
            <a:ext cx="3424714" cy="579501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536" y="1105282"/>
            <a:ext cx="3424714" cy="579501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536" y="1109866"/>
            <a:ext cx="3424714" cy="579501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536" y="1113528"/>
            <a:ext cx="3424714" cy="579501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536" y="1115229"/>
            <a:ext cx="3424714" cy="579501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536" y="1115229"/>
            <a:ext cx="3424714" cy="579501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536" y="1113528"/>
            <a:ext cx="3424714" cy="5795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738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 smtClean="0"/>
              <a:t>00</a:t>
            </a:r>
            <a:fld id="{CF612540-9602-46A0-9E57-34F7D20680C0}" type="slidenum">
              <a:rPr lang="ko-KR" altLang="en-US" smtClean="0"/>
              <a:pPr/>
              <a:t>38</a:t>
            </a:fld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76206" y="1288451"/>
            <a:ext cx="10212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세부사항</a:t>
            </a:r>
            <a:endParaRPr lang="ko-KR" altLang="en-US" sz="16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713953" y="762649"/>
            <a:ext cx="74571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04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835696" y="798427"/>
            <a:ext cx="601647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ASIRC – Query</a:t>
            </a:r>
            <a:endParaRPr lang="ko-KR" altLang="en-US" sz="1400" dirty="0"/>
          </a:p>
        </p:txBody>
      </p:sp>
      <p:sp>
        <p:nvSpPr>
          <p:cNvPr id="10" name="직사각형 9"/>
          <p:cNvSpPr/>
          <p:nvPr/>
        </p:nvSpPr>
        <p:spPr>
          <a:xfrm>
            <a:off x="1835696" y="332656"/>
            <a:ext cx="529639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 smtClean="0">
                <a:solidFill>
                  <a:srgbClr val="29D9C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Android Client</a:t>
            </a:r>
            <a:endParaRPr lang="ko-KR" altLang="en-US" sz="2800" dirty="0">
              <a:solidFill>
                <a:srgbClr val="29D9C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536" y="1106204"/>
            <a:ext cx="3424714" cy="5795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872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 smtClean="0"/>
              <a:t>00</a:t>
            </a:r>
            <a:fld id="{CF612540-9602-46A0-9E57-34F7D20680C0}" type="slidenum">
              <a:rPr lang="ko-KR" altLang="en-US" smtClean="0"/>
              <a:pPr/>
              <a:t>39</a:t>
            </a:fld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76206" y="1288451"/>
            <a:ext cx="10212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세부사항</a:t>
            </a:r>
            <a:endParaRPr lang="ko-KR" altLang="en-US" sz="16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713953" y="762649"/>
            <a:ext cx="74571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04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835696" y="798427"/>
            <a:ext cx="601647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ASIRC – Disconnect</a:t>
            </a:r>
            <a:endParaRPr lang="ko-KR" altLang="en-US" sz="1400" dirty="0"/>
          </a:p>
        </p:txBody>
      </p:sp>
      <p:sp>
        <p:nvSpPr>
          <p:cNvPr id="10" name="직사각형 9"/>
          <p:cNvSpPr/>
          <p:nvPr/>
        </p:nvSpPr>
        <p:spPr>
          <a:xfrm>
            <a:off x="1835696" y="332656"/>
            <a:ext cx="529639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 smtClean="0">
                <a:solidFill>
                  <a:srgbClr val="29D9C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Android Client</a:t>
            </a:r>
            <a:endParaRPr lang="ko-KR" altLang="en-US" sz="2800" dirty="0">
              <a:solidFill>
                <a:srgbClr val="29D9C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536" y="1106204"/>
            <a:ext cx="3424714" cy="579501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536" y="1106204"/>
            <a:ext cx="3424714" cy="5795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665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 dirty="0" smtClean="0"/>
              <a:t>00</a:t>
            </a:r>
            <a:fld id="{CF612540-9602-46A0-9E57-34F7D20680C0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60011" y="1273034"/>
            <a:ext cx="11652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목적</a:t>
            </a:r>
            <a:endParaRPr lang="ko-KR" altLang="en-US" sz="16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713953" y="762649"/>
            <a:ext cx="74571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01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1907527" y="798451"/>
            <a:ext cx="562731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Since 1988,</a:t>
            </a:r>
            <a:r>
              <a:rPr lang="ko-KR" altLang="en-US" sz="1400" dirty="0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아직도 </a:t>
            </a:r>
            <a:r>
              <a:rPr lang="en-US" altLang="ko-KR" sz="1400" dirty="0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IRC</a:t>
            </a:r>
            <a:r>
              <a:rPr lang="ko-KR" altLang="en-US" sz="1400" dirty="0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대체할 </a:t>
            </a:r>
            <a:r>
              <a:rPr lang="en-US" altLang="ko-KR" sz="1400" b="1" dirty="0" smtClean="0">
                <a:solidFill>
                  <a:srgbClr val="29D9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“</a:t>
            </a:r>
            <a:r>
              <a:rPr lang="ko-KR" altLang="en-US" sz="1400" b="1" dirty="0" smtClean="0">
                <a:solidFill>
                  <a:srgbClr val="29D9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프로토콜</a:t>
            </a:r>
            <a:r>
              <a:rPr lang="en-US" altLang="ko-KR" sz="1400" b="1" dirty="0" smtClean="0">
                <a:solidFill>
                  <a:srgbClr val="29D9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” </a:t>
            </a:r>
            <a:r>
              <a:rPr lang="ko-KR" altLang="en-US" sz="1400" dirty="0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은 없다</a:t>
            </a:r>
            <a:r>
              <a:rPr lang="en-US" altLang="ko-KR" sz="1400" dirty="0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r>
              <a:rPr lang="ko-KR" altLang="en-US" sz="1400" dirty="0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ko-KR" altLang="en-US" sz="1400" dirty="0"/>
          </a:p>
        </p:txBody>
      </p:sp>
      <p:sp>
        <p:nvSpPr>
          <p:cNvPr id="36" name="직사각형 35"/>
          <p:cNvSpPr/>
          <p:nvPr/>
        </p:nvSpPr>
        <p:spPr>
          <a:xfrm>
            <a:off x="1907526" y="332680"/>
            <a:ext cx="374459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 smtClean="0">
                <a:solidFill>
                  <a:srgbClr val="29D9C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IRC is Still Alive</a:t>
            </a:r>
            <a:endParaRPr lang="ko-KR" altLang="en-US" sz="2800" dirty="0">
              <a:solidFill>
                <a:srgbClr val="29D9C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80426"/>
            <a:ext cx="1170116" cy="71802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832" y="1885914"/>
            <a:ext cx="3916811" cy="3573016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6012160" y="6858000"/>
            <a:ext cx="2232248" cy="30469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 err="1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DALnet</a:t>
            </a:r>
            <a:endParaRPr lang="en-US" altLang="ko-KR" sz="1400" dirty="0">
              <a:solidFill>
                <a:srgbClr val="7F7F7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400" dirty="0" err="1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EFnet</a:t>
            </a:r>
            <a:endParaRPr lang="en-US" altLang="ko-KR" sz="1400" dirty="0">
              <a:solidFill>
                <a:srgbClr val="7F7F7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400" dirty="0" err="1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Freenode</a:t>
            </a:r>
            <a:endParaRPr lang="en-US" altLang="ko-KR" sz="1400" dirty="0">
              <a:solidFill>
                <a:srgbClr val="7F7F7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400" dirty="0" err="1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GameSurge</a:t>
            </a:r>
            <a:endParaRPr lang="en-US" altLang="ko-KR" sz="1400" dirty="0">
              <a:solidFill>
                <a:srgbClr val="7F7F7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400" dirty="0" err="1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IRCnet</a:t>
            </a:r>
            <a:endParaRPr lang="en-US" altLang="ko-KR" sz="1400" dirty="0">
              <a:solidFill>
                <a:srgbClr val="7F7F7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400" dirty="0" err="1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QuakeNet</a:t>
            </a:r>
            <a:endParaRPr lang="en-US" altLang="ko-KR" sz="1400" dirty="0">
              <a:solidFill>
                <a:srgbClr val="7F7F7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400" dirty="0" err="1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Rizon</a:t>
            </a:r>
            <a:endParaRPr lang="en-US" altLang="ko-KR" sz="1400" dirty="0">
              <a:solidFill>
                <a:srgbClr val="7F7F7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400" dirty="0" err="1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SwiftIRC</a:t>
            </a:r>
            <a:endParaRPr lang="en-US" altLang="ko-KR" sz="1400" dirty="0">
              <a:solidFill>
                <a:srgbClr val="7F7F7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400" dirty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Undernet</a:t>
            </a:r>
          </a:p>
          <a:p>
            <a:r>
              <a:rPr lang="en-US" altLang="ko-KR" sz="1400" dirty="0" err="1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WebChat</a:t>
            </a:r>
            <a:endParaRPr lang="en-US" altLang="ko-KR" sz="1400" dirty="0">
              <a:solidFill>
                <a:srgbClr val="7F7F7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400" dirty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2600net</a:t>
            </a:r>
          </a:p>
          <a:p>
            <a:r>
              <a:rPr lang="en-US" altLang="ko-KR" sz="1400" dirty="0" err="1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Abjects</a:t>
            </a:r>
            <a:endParaRPr lang="en-US" altLang="ko-KR" sz="1400" dirty="0">
              <a:solidFill>
                <a:srgbClr val="7F7F7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400" dirty="0" err="1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Accessirc</a:t>
            </a:r>
            <a:endParaRPr lang="en-US" altLang="ko-KR" sz="1400" dirty="0">
              <a:solidFill>
                <a:srgbClr val="7F7F7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400" dirty="0" err="1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AfterNET</a:t>
            </a:r>
            <a:endParaRPr lang="en-US" altLang="ko-KR" sz="1400" dirty="0">
              <a:solidFill>
                <a:srgbClr val="7F7F7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400" dirty="0" err="1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AfterX</a:t>
            </a:r>
            <a:endParaRPr lang="en-US" altLang="ko-KR" sz="1400" dirty="0">
              <a:solidFill>
                <a:srgbClr val="7F7F7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400" dirty="0" err="1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Aitvaras</a:t>
            </a:r>
            <a:endParaRPr lang="en-US" altLang="ko-KR" sz="1400" dirty="0">
              <a:solidFill>
                <a:srgbClr val="7F7F7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400" dirty="0" err="1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AllNetwork</a:t>
            </a:r>
            <a:endParaRPr lang="en-US" altLang="ko-KR" sz="1400" dirty="0">
              <a:solidFill>
                <a:srgbClr val="7F7F7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400" dirty="0" err="1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Asylo</a:t>
            </a:r>
            <a:endParaRPr lang="en-US" altLang="ko-KR" sz="1400" dirty="0">
              <a:solidFill>
                <a:srgbClr val="7F7F7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400" dirty="0" err="1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AthemeNet</a:t>
            </a:r>
            <a:endParaRPr lang="en-US" altLang="ko-KR" sz="1400" dirty="0">
              <a:solidFill>
                <a:srgbClr val="7F7F7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400" dirty="0" err="1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Atrum</a:t>
            </a:r>
            <a:endParaRPr lang="en-US" altLang="ko-KR" sz="1400" dirty="0">
              <a:solidFill>
                <a:srgbClr val="7F7F7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400" dirty="0" err="1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AustNet</a:t>
            </a:r>
            <a:endParaRPr lang="en-US" altLang="ko-KR" sz="1400" dirty="0">
              <a:solidFill>
                <a:srgbClr val="7F7F7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400" dirty="0" err="1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Axenet</a:t>
            </a:r>
            <a:endParaRPr lang="en-US" altLang="ko-KR" sz="1400" dirty="0">
              <a:solidFill>
                <a:srgbClr val="7F7F7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400" dirty="0" err="1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Azzurra</a:t>
            </a:r>
            <a:endParaRPr lang="en-US" altLang="ko-KR" sz="1400" dirty="0">
              <a:solidFill>
                <a:srgbClr val="7F7F7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400" dirty="0" err="1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Beyondirc</a:t>
            </a:r>
            <a:endParaRPr lang="en-US" altLang="ko-KR" sz="1400" dirty="0">
              <a:solidFill>
                <a:srgbClr val="7F7F7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400" dirty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Blitzed</a:t>
            </a:r>
          </a:p>
          <a:p>
            <a:r>
              <a:rPr lang="en-US" altLang="ko-KR" sz="1400" dirty="0" err="1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BongsterNet</a:t>
            </a:r>
            <a:endParaRPr lang="en-US" altLang="ko-KR" sz="1400" dirty="0">
              <a:solidFill>
                <a:srgbClr val="7F7F7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400" dirty="0" err="1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Caelestia</a:t>
            </a:r>
            <a:endParaRPr lang="en-US" altLang="ko-KR" sz="1400" dirty="0">
              <a:solidFill>
                <a:srgbClr val="7F7F7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400" dirty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Chat4all</a:t>
            </a:r>
          </a:p>
          <a:p>
            <a:r>
              <a:rPr lang="en-US" altLang="ko-KR" sz="1400" dirty="0" err="1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Chatcafe</a:t>
            </a:r>
            <a:endParaRPr lang="en-US" altLang="ko-KR" sz="1400" dirty="0">
              <a:solidFill>
                <a:srgbClr val="7F7F7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400" dirty="0" err="1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Chatnet</a:t>
            </a:r>
            <a:endParaRPr lang="en-US" altLang="ko-KR" sz="1400" dirty="0">
              <a:solidFill>
                <a:srgbClr val="7F7F7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400" dirty="0" err="1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ChatSpike</a:t>
            </a:r>
            <a:endParaRPr lang="en-US" altLang="ko-KR" sz="1400" dirty="0">
              <a:solidFill>
                <a:srgbClr val="7F7F7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400" dirty="0" err="1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ChattingAway</a:t>
            </a:r>
            <a:endParaRPr lang="en-US" altLang="ko-KR" sz="1400" dirty="0">
              <a:solidFill>
                <a:srgbClr val="7F7F7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400" dirty="0" err="1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Coldfront</a:t>
            </a:r>
            <a:endParaRPr lang="en-US" altLang="ko-KR" sz="1400" dirty="0">
              <a:solidFill>
                <a:srgbClr val="7F7F7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400" dirty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Cyanide-x</a:t>
            </a:r>
          </a:p>
          <a:p>
            <a:r>
              <a:rPr lang="en-US" altLang="ko-KR" sz="1400" dirty="0" err="1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Cyberarmy</a:t>
            </a:r>
            <a:endParaRPr lang="en-US" altLang="ko-KR" sz="1400" dirty="0">
              <a:solidFill>
                <a:srgbClr val="7F7F7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400" dirty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Dark-</a:t>
            </a:r>
            <a:r>
              <a:rPr lang="en-US" altLang="ko-KR" sz="1400" dirty="0" err="1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Tou</a:t>
            </a:r>
            <a:r>
              <a:rPr lang="en-US" altLang="ko-KR" sz="1400" dirty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-Net</a:t>
            </a:r>
          </a:p>
          <a:p>
            <a:r>
              <a:rPr lang="en-US" altLang="ko-KR" sz="1400" dirty="0" err="1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DarkMyst</a:t>
            </a:r>
            <a:endParaRPr lang="en-US" altLang="ko-KR" sz="1400" dirty="0">
              <a:solidFill>
                <a:srgbClr val="7F7F7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400" dirty="0" err="1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DeepIRC</a:t>
            </a:r>
            <a:endParaRPr lang="en-US" altLang="ko-KR" sz="1400" dirty="0">
              <a:solidFill>
                <a:srgbClr val="7F7F7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400" dirty="0" err="1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Deepspace</a:t>
            </a:r>
            <a:endParaRPr lang="en-US" altLang="ko-KR" sz="1400" dirty="0">
              <a:solidFill>
                <a:srgbClr val="7F7F7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400" dirty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Dream-</a:t>
            </a:r>
            <a:r>
              <a:rPr lang="en-US" altLang="ko-KR" sz="1400" dirty="0" err="1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Irc</a:t>
            </a:r>
            <a:endParaRPr lang="en-US" altLang="ko-KR" sz="1400" dirty="0">
              <a:solidFill>
                <a:srgbClr val="7F7F7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400" dirty="0" err="1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DrLnet</a:t>
            </a:r>
            <a:endParaRPr lang="en-US" altLang="ko-KR" sz="1400" dirty="0">
              <a:solidFill>
                <a:srgbClr val="7F7F7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400" dirty="0" err="1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Dynastynet</a:t>
            </a:r>
            <a:endParaRPr lang="en-US" altLang="ko-KR" sz="1400" dirty="0">
              <a:solidFill>
                <a:srgbClr val="7F7F7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400" dirty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Echo34</a:t>
            </a:r>
          </a:p>
          <a:p>
            <a:r>
              <a:rPr lang="en-US" altLang="ko-KR" sz="1400" dirty="0" err="1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ECNet</a:t>
            </a:r>
            <a:endParaRPr lang="en-US" altLang="ko-KR" sz="1400" dirty="0">
              <a:solidFill>
                <a:srgbClr val="7F7F7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400" dirty="0" err="1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EnterTheGame</a:t>
            </a:r>
            <a:endParaRPr lang="en-US" altLang="ko-KR" sz="1400" dirty="0">
              <a:solidFill>
                <a:srgbClr val="7F7F7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400" dirty="0" err="1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EsperNet</a:t>
            </a:r>
            <a:endParaRPr lang="en-US" altLang="ko-KR" sz="1400" dirty="0">
              <a:solidFill>
                <a:srgbClr val="7F7F7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400" dirty="0" err="1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euIRCnet</a:t>
            </a:r>
            <a:endParaRPr lang="en-US" altLang="ko-KR" sz="1400" dirty="0">
              <a:solidFill>
                <a:srgbClr val="7F7F7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400" dirty="0" err="1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EuropNet</a:t>
            </a:r>
            <a:endParaRPr lang="en-US" altLang="ko-KR" sz="1400" dirty="0">
              <a:solidFill>
                <a:srgbClr val="7F7F7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400" dirty="0" err="1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FDFnet</a:t>
            </a:r>
            <a:endParaRPr lang="en-US" altLang="ko-KR" sz="1400" dirty="0">
              <a:solidFill>
                <a:srgbClr val="7F7F7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400" dirty="0" err="1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FEFnet</a:t>
            </a:r>
            <a:endParaRPr lang="en-US" altLang="ko-KR" sz="1400" dirty="0">
              <a:solidFill>
                <a:srgbClr val="7F7F7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400" dirty="0" err="1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Financialchat</a:t>
            </a:r>
            <a:endParaRPr lang="en-US" altLang="ko-KR" sz="1400" dirty="0">
              <a:solidFill>
                <a:srgbClr val="7F7F7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400" dirty="0" err="1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Foonetic</a:t>
            </a:r>
            <a:endParaRPr lang="en-US" altLang="ko-KR" sz="1400" dirty="0">
              <a:solidFill>
                <a:srgbClr val="7F7F7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400" dirty="0" err="1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Forestnet</a:t>
            </a:r>
            <a:endParaRPr lang="en-US" altLang="ko-KR" sz="1400" dirty="0">
              <a:solidFill>
                <a:srgbClr val="7F7F7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400" dirty="0" err="1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ForeverChat</a:t>
            </a:r>
            <a:endParaRPr lang="en-US" altLang="ko-KR" sz="1400" dirty="0">
              <a:solidFill>
                <a:srgbClr val="7F7F7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400" dirty="0" err="1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Freequest</a:t>
            </a:r>
            <a:endParaRPr lang="en-US" altLang="ko-KR" sz="1400" dirty="0">
              <a:solidFill>
                <a:srgbClr val="7F7F7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400" dirty="0" err="1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GeekShed</a:t>
            </a:r>
            <a:endParaRPr lang="en-US" altLang="ko-KR" sz="1400" dirty="0">
              <a:solidFill>
                <a:srgbClr val="7F7F7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400" dirty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German-Elite</a:t>
            </a:r>
          </a:p>
          <a:p>
            <a:r>
              <a:rPr lang="en-US" altLang="ko-KR" sz="1400" dirty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German-</a:t>
            </a:r>
            <a:r>
              <a:rPr lang="en-US" altLang="ko-KR" sz="1400" dirty="0" err="1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freakz</a:t>
            </a:r>
            <a:endParaRPr lang="en-US" altLang="ko-KR" sz="1400" dirty="0">
              <a:solidFill>
                <a:srgbClr val="7F7F7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400" dirty="0" err="1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GigaIRC</a:t>
            </a:r>
            <a:endParaRPr lang="en-US" altLang="ko-KR" sz="1400" dirty="0">
              <a:solidFill>
                <a:srgbClr val="7F7F7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400" dirty="0" err="1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Globalchat</a:t>
            </a:r>
            <a:endParaRPr lang="en-US" altLang="ko-KR" sz="1400" dirty="0">
              <a:solidFill>
                <a:srgbClr val="7F7F7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400" dirty="0" err="1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GlobalGamers</a:t>
            </a:r>
            <a:endParaRPr lang="en-US" altLang="ko-KR" sz="1400" dirty="0">
              <a:solidFill>
                <a:srgbClr val="7F7F7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400" dirty="0" err="1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Goodchatting</a:t>
            </a:r>
            <a:endParaRPr lang="en-US" altLang="ko-KR" sz="1400" dirty="0">
              <a:solidFill>
                <a:srgbClr val="7F7F7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400" dirty="0" err="1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GreekIRC</a:t>
            </a:r>
            <a:endParaRPr lang="en-US" altLang="ko-KR" sz="1400" dirty="0">
              <a:solidFill>
                <a:srgbClr val="7F7F7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400" dirty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Immortal-Anime</a:t>
            </a:r>
          </a:p>
          <a:p>
            <a:r>
              <a:rPr lang="en-US" altLang="ko-KR" sz="1400" dirty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Imperium</a:t>
            </a:r>
          </a:p>
          <a:p>
            <a:r>
              <a:rPr lang="en-US" altLang="ko-KR" sz="1400" dirty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IRC-Hispano</a:t>
            </a:r>
          </a:p>
          <a:p>
            <a:r>
              <a:rPr lang="en-US" altLang="ko-KR" sz="1400" dirty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IRC.BY</a:t>
            </a:r>
          </a:p>
          <a:p>
            <a:r>
              <a:rPr lang="en-US" altLang="ko-KR" sz="1400" dirty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IRC2</a:t>
            </a:r>
          </a:p>
          <a:p>
            <a:r>
              <a:rPr lang="en-US" altLang="ko-KR" sz="1400" dirty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IRC4Fun</a:t>
            </a:r>
          </a:p>
          <a:p>
            <a:r>
              <a:rPr lang="en-US" altLang="ko-KR" sz="1400" dirty="0" err="1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IRCHighway</a:t>
            </a:r>
            <a:endParaRPr lang="en-US" altLang="ko-KR" sz="1400" dirty="0">
              <a:solidFill>
                <a:srgbClr val="7F7F7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400" dirty="0" err="1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IrCQNet</a:t>
            </a:r>
            <a:endParaRPr lang="en-US" altLang="ko-KR" sz="1400" dirty="0">
              <a:solidFill>
                <a:srgbClr val="7F7F7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400" dirty="0" err="1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IRCsource</a:t>
            </a:r>
            <a:endParaRPr lang="en-US" altLang="ko-KR" sz="1400" dirty="0">
              <a:solidFill>
                <a:srgbClr val="7F7F7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400" dirty="0" err="1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IRCtoo</a:t>
            </a:r>
            <a:endParaRPr lang="en-US" altLang="ko-KR" sz="1400" dirty="0">
              <a:solidFill>
                <a:srgbClr val="7F7F7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400" dirty="0" err="1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IRCube</a:t>
            </a:r>
            <a:endParaRPr lang="en-US" altLang="ko-KR" sz="1400" dirty="0">
              <a:solidFill>
                <a:srgbClr val="7F7F7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400" dirty="0" err="1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IrcWorld</a:t>
            </a:r>
            <a:endParaRPr lang="en-US" altLang="ko-KR" sz="1400" dirty="0">
              <a:solidFill>
                <a:srgbClr val="7F7F7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400" dirty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IRDSI</a:t>
            </a:r>
          </a:p>
          <a:p>
            <a:r>
              <a:rPr lang="en-US" altLang="ko-KR" sz="1400" dirty="0" err="1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Jaundies</a:t>
            </a:r>
            <a:endParaRPr lang="en-US" altLang="ko-KR" sz="1400" dirty="0">
              <a:solidFill>
                <a:srgbClr val="7F7F7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400" dirty="0" err="1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KampungChat</a:t>
            </a:r>
            <a:endParaRPr lang="en-US" altLang="ko-KR" sz="1400" dirty="0">
              <a:solidFill>
                <a:srgbClr val="7F7F7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400" dirty="0" err="1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Kickchat</a:t>
            </a:r>
            <a:endParaRPr lang="en-US" altLang="ko-KR" sz="1400" dirty="0">
              <a:solidFill>
                <a:srgbClr val="7F7F7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400" dirty="0" err="1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KnightIRC</a:t>
            </a:r>
            <a:endParaRPr lang="en-US" altLang="ko-KR" sz="1400" dirty="0">
              <a:solidFill>
                <a:srgbClr val="7F7F7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400" dirty="0" err="1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Kreynet</a:t>
            </a:r>
            <a:endParaRPr lang="en-US" altLang="ko-KR" sz="1400" dirty="0">
              <a:solidFill>
                <a:srgbClr val="7F7F7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400" dirty="0" err="1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Krono</a:t>
            </a:r>
            <a:endParaRPr lang="en-US" altLang="ko-KR" sz="1400" dirty="0">
              <a:solidFill>
                <a:srgbClr val="7F7F7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400" dirty="0" err="1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LandOLeet</a:t>
            </a:r>
            <a:endParaRPr lang="en-US" altLang="ko-KR" sz="1400" dirty="0">
              <a:solidFill>
                <a:srgbClr val="7F7F7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400" dirty="0" err="1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Langochat</a:t>
            </a:r>
            <a:endParaRPr lang="en-US" altLang="ko-KR" sz="1400" dirty="0">
              <a:solidFill>
                <a:srgbClr val="7F7F7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400" dirty="0" err="1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LichtSnel</a:t>
            </a:r>
            <a:endParaRPr lang="en-US" altLang="ko-KR" sz="1400" dirty="0">
              <a:solidFill>
                <a:srgbClr val="7F7F7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400" dirty="0" err="1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LinkNet</a:t>
            </a:r>
            <a:endParaRPr lang="en-US" altLang="ko-KR" sz="1400" dirty="0">
              <a:solidFill>
                <a:srgbClr val="7F7F7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400" dirty="0" err="1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Maddshark</a:t>
            </a:r>
            <a:endParaRPr lang="en-US" altLang="ko-KR" sz="1400" dirty="0">
              <a:solidFill>
                <a:srgbClr val="7F7F7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400" dirty="0" err="1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MagicStar</a:t>
            </a:r>
            <a:endParaRPr lang="en-US" altLang="ko-KR" sz="1400" dirty="0">
              <a:solidFill>
                <a:srgbClr val="7F7F7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400" dirty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Matrix-Net</a:t>
            </a:r>
          </a:p>
          <a:p>
            <a:r>
              <a:rPr lang="en-US" altLang="ko-KR" sz="1400" dirty="0" err="1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MindForge</a:t>
            </a:r>
            <a:endParaRPr lang="en-US" altLang="ko-KR" sz="1400" dirty="0">
              <a:solidFill>
                <a:srgbClr val="7F7F7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400" dirty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MMOIRC</a:t>
            </a:r>
          </a:p>
          <a:p>
            <a:r>
              <a:rPr lang="en-US" altLang="ko-KR" sz="1400" dirty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Mozilla</a:t>
            </a:r>
          </a:p>
          <a:p>
            <a:r>
              <a:rPr lang="en-US" altLang="ko-KR" sz="1400" dirty="0" err="1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MuggleNet</a:t>
            </a:r>
            <a:endParaRPr lang="en-US" altLang="ko-KR" sz="1400" dirty="0">
              <a:solidFill>
                <a:srgbClr val="7F7F7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400" dirty="0" err="1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NetGamers</a:t>
            </a:r>
            <a:endParaRPr lang="en-US" altLang="ko-KR" sz="1400" dirty="0">
              <a:solidFill>
                <a:srgbClr val="7F7F7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400" dirty="0" err="1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Newnet</a:t>
            </a:r>
            <a:endParaRPr lang="en-US" altLang="ko-KR" sz="1400" dirty="0">
              <a:solidFill>
                <a:srgbClr val="7F7F7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400" dirty="0" err="1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NightStar</a:t>
            </a:r>
            <a:endParaRPr lang="en-US" altLang="ko-KR" sz="1400" dirty="0">
              <a:solidFill>
                <a:srgbClr val="7F7F7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400" dirty="0" err="1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NiX</a:t>
            </a:r>
            <a:endParaRPr lang="en-US" altLang="ko-KR" sz="1400" dirty="0">
              <a:solidFill>
                <a:srgbClr val="7F7F7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400" dirty="0" err="1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NullIRC</a:t>
            </a:r>
            <a:endParaRPr lang="en-US" altLang="ko-KR" sz="1400" dirty="0">
              <a:solidFill>
                <a:srgbClr val="7F7F7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400" dirty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OFTC</a:t>
            </a:r>
          </a:p>
          <a:p>
            <a:r>
              <a:rPr lang="en-US" altLang="ko-KR" sz="1400" dirty="0" err="1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OnlineGamesNet</a:t>
            </a:r>
            <a:endParaRPr lang="en-US" altLang="ko-KR" sz="1400" dirty="0">
              <a:solidFill>
                <a:srgbClr val="7F7F7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400" dirty="0" err="1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Othernet</a:t>
            </a:r>
            <a:endParaRPr lang="en-US" altLang="ko-KR" sz="1400" dirty="0">
              <a:solidFill>
                <a:srgbClr val="7F7F7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400" dirty="0" err="1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OtherWorlders</a:t>
            </a:r>
            <a:endParaRPr lang="en-US" altLang="ko-KR" sz="1400" dirty="0">
              <a:solidFill>
                <a:srgbClr val="7F7F7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400" dirty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Oz.org</a:t>
            </a:r>
          </a:p>
          <a:p>
            <a:r>
              <a:rPr lang="en-US" altLang="ko-KR" sz="1400" dirty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P2PChat</a:t>
            </a:r>
          </a:p>
          <a:p>
            <a:r>
              <a:rPr lang="en-US" altLang="ko-KR" sz="1400" dirty="0" err="1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PhatNET</a:t>
            </a:r>
            <a:endParaRPr lang="en-US" altLang="ko-KR" sz="1400" dirty="0">
              <a:solidFill>
                <a:srgbClr val="7F7F7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400" dirty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PIRC</a:t>
            </a:r>
          </a:p>
          <a:p>
            <a:r>
              <a:rPr lang="en-US" altLang="ko-KR" sz="1400" dirty="0" err="1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PTnet</a:t>
            </a:r>
            <a:endParaRPr lang="en-US" altLang="ko-KR" sz="1400" dirty="0">
              <a:solidFill>
                <a:srgbClr val="7F7F7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400" dirty="0" err="1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Rezosup</a:t>
            </a:r>
            <a:endParaRPr lang="en-US" altLang="ko-KR" sz="1400" dirty="0">
              <a:solidFill>
                <a:srgbClr val="7F7F7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400" dirty="0" err="1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RusNet</a:t>
            </a:r>
            <a:endParaRPr lang="en-US" altLang="ko-KR" sz="1400" dirty="0">
              <a:solidFill>
                <a:srgbClr val="7F7F7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400" dirty="0" err="1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ScaryNet</a:t>
            </a:r>
            <a:endParaRPr lang="en-US" altLang="ko-KR" sz="1400" dirty="0">
              <a:solidFill>
                <a:srgbClr val="7F7F7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400" dirty="0" err="1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SeersIRC</a:t>
            </a:r>
            <a:endParaRPr lang="en-US" altLang="ko-KR" sz="1400" dirty="0">
              <a:solidFill>
                <a:srgbClr val="7F7F7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400" dirty="0" err="1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Serenia</a:t>
            </a:r>
            <a:endParaRPr lang="en-US" altLang="ko-KR" sz="1400" dirty="0">
              <a:solidFill>
                <a:srgbClr val="7F7F7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400" dirty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Serenity-IRC</a:t>
            </a:r>
          </a:p>
          <a:p>
            <a:r>
              <a:rPr lang="en-US" altLang="ko-KR" sz="1400" dirty="0" err="1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ShadowFire</a:t>
            </a:r>
            <a:endParaRPr lang="en-US" altLang="ko-KR" sz="1400" dirty="0">
              <a:solidFill>
                <a:srgbClr val="7F7F7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400" dirty="0" err="1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ShadowWorld</a:t>
            </a:r>
            <a:endParaRPr lang="en-US" altLang="ko-KR" sz="1400" dirty="0">
              <a:solidFill>
                <a:srgbClr val="7F7F7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400" dirty="0" err="1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SimosNap</a:t>
            </a:r>
            <a:endParaRPr lang="en-US" altLang="ko-KR" sz="1400" dirty="0">
              <a:solidFill>
                <a:srgbClr val="7F7F7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400" dirty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Slacked</a:t>
            </a:r>
          </a:p>
          <a:p>
            <a:r>
              <a:rPr lang="en-US" altLang="ko-KR" sz="1400" dirty="0" err="1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Slacknet</a:t>
            </a:r>
            <a:endParaRPr lang="en-US" altLang="ko-KR" sz="1400" dirty="0">
              <a:solidFill>
                <a:srgbClr val="7F7F7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400" dirty="0" err="1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Slashnet</a:t>
            </a:r>
            <a:endParaRPr lang="en-US" altLang="ko-KR" sz="1400" dirty="0">
              <a:solidFill>
                <a:srgbClr val="7F7F7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400" dirty="0" err="1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SolidIRC</a:t>
            </a:r>
            <a:endParaRPr lang="en-US" altLang="ko-KR" sz="1400" dirty="0">
              <a:solidFill>
                <a:srgbClr val="7F7F7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400" dirty="0" err="1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SorceryNet</a:t>
            </a:r>
            <a:endParaRPr lang="en-US" altLang="ko-KR" sz="1400" dirty="0">
              <a:solidFill>
                <a:srgbClr val="7F7F7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400" dirty="0" err="1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SpaceTronix</a:t>
            </a:r>
            <a:endParaRPr lang="en-US" altLang="ko-KR" sz="1400" dirty="0">
              <a:solidFill>
                <a:srgbClr val="7F7F7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400" dirty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ST-City</a:t>
            </a:r>
          </a:p>
          <a:p>
            <a:r>
              <a:rPr lang="en-US" altLang="ko-KR" sz="1400" dirty="0" err="1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StarChat</a:t>
            </a:r>
            <a:endParaRPr lang="en-US" altLang="ko-KR" sz="1400" dirty="0">
              <a:solidFill>
                <a:srgbClr val="7F7F7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400" dirty="0" err="1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Starlink-irc</a:t>
            </a:r>
            <a:endParaRPr lang="en-US" altLang="ko-KR" sz="1400" dirty="0">
              <a:solidFill>
                <a:srgbClr val="7F7F7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400" dirty="0" err="1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StarLink.Org</a:t>
            </a:r>
            <a:endParaRPr lang="en-US" altLang="ko-KR" sz="1400" dirty="0">
              <a:solidFill>
                <a:srgbClr val="7F7F7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400" dirty="0" err="1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StayNet</a:t>
            </a:r>
            <a:endParaRPr lang="en-US" altLang="ko-KR" sz="1400" dirty="0">
              <a:solidFill>
                <a:srgbClr val="7F7F7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400" dirty="0" err="1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Stratics</a:t>
            </a:r>
            <a:endParaRPr lang="en-US" altLang="ko-KR" sz="1400" dirty="0">
              <a:solidFill>
                <a:srgbClr val="7F7F7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400" dirty="0" err="1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synIRC</a:t>
            </a:r>
            <a:endParaRPr lang="en-US" altLang="ko-KR" sz="1400" dirty="0">
              <a:solidFill>
                <a:srgbClr val="7F7F7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400" dirty="0" err="1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Teranova</a:t>
            </a:r>
            <a:endParaRPr lang="en-US" altLang="ko-KR" sz="1400" dirty="0">
              <a:solidFill>
                <a:srgbClr val="7F7F7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400" dirty="0" err="1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UICNUnderMind</a:t>
            </a:r>
            <a:endParaRPr lang="en-US" altLang="ko-KR" sz="1400" dirty="0">
              <a:solidFill>
                <a:srgbClr val="7F7F7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400" dirty="0" err="1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Ustream</a:t>
            </a:r>
            <a:endParaRPr lang="en-US" altLang="ko-KR" sz="1400" dirty="0">
              <a:solidFill>
                <a:srgbClr val="7F7F7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400" dirty="0" err="1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UtoNet</a:t>
            </a:r>
            <a:endParaRPr lang="en-US" altLang="ko-KR" sz="1400" dirty="0">
              <a:solidFill>
                <a:srgbClr val="7F7F7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400" dirty="0" err="1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WhatNetWikkedWire</a:t>
            </a:r>
            <a:endParaRPr lang="en-US" altLang="ko-KR" sz="1400" dirty="0">
              <a:solidFill>
                <a:srgbClr val="7F7F7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400" dirty="0" err="1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Windfyre</a:t>
            </a:r>
            <a:endParaRPr lang="en-US" altLang="ko-KR" sz="1400" dirty="0">
              <a:solidFill>
                <a:srgbClr val="7F7F7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400" dirty="0" err="1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WonderNet</a:t>
            </a:r>
            <a:endParaRPr lang="en-US" altLang="ko-KR" sz="1400" dirty="0">
              <a:solidFill>
                <a:srgbClr val="7F7F7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400" dirty="0" err="1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WorldIRC</a:t>
            </a:r>
            <a:endParaRPr lang="en-US" altLang="ko-KR" sz="1400" dirty="0">
              <a:solidFill>
                <a:srgbClr val="7F7F7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400" dirty="0" err="1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Worldnet</a:t>
            </a:r>
            <a:endParaRPr lang="en-US" altLang="ko-KR" sz="1400" dirty="0">
              <a:solidFill>
                <a:srgbClr val="7F7F7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400" dirty="0" err="1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Xevion</a:t>
            </a:r>
            <a:endParaRPr lang="en-US" altLang="ko-KR" sz="1400" dirty="0">
              <a:solidFill>
                <a:srgbClr val="7F7F7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400" dirty="0" err="1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ZAnet</a:t>
            </a:r>
            <a:endParaRPr lang="en-US" altLang="ko-KR" sz="1400" dirty="0">
              <a:solidFill>
                <a:srgbClr val="7F7F7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400" dirty="0" err="1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ZeroFuzion</a:t>
            </a:r>
            <a:endParaRPr lang="en-US" altLang="ko-KR" sz="1400" dirty="0">
              <a:solidFill>
                <a:srgbClr val="7F7F7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6146" name="Picture 2" descr="Download Commodore Flyer Application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6182" y="2279352"/>
            <a:ext cx="3810000" cy="2876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ttp://s.hswstatic.com/gif/chat-room-1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5574" y="2419884"/>
            <a:ext cx="3810000" cy="2505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http://thebigboss.org/screenshots/flowchat5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0319" y="2136762"/>
            <a:ext cx="5880510" cy="3161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https://freenode.net/logo2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9309" y="3348572"/>
            <a:ext cx="3238500" cy="64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5323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61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39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64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2.22222E-6 L 0.004 -5.45533 " pathEditMode="relative" rAng="0" ptsTypes="AA">
                                      <p:cBhvr>
                                        <p:cTn id="42" dur="4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1" y="-2727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 smtClean="0"/>
              <a:t>00</a:t>
            </a:r>
            <a:fld id="{CF612540-9602-46A0-9E57-34F7D20680C0}" type="slidenum">
              <a:rPr lang="ko-KR" altLang="en-US" smtClean="0"/>
              <a:pPr/>
              <a:t>40</a:t>
            </a:fld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76206" y="1288451"/>
            <a:ext cx="10212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세부사항</a:t>
            </a:r>
            <a:endParaRPr lang="ko-KR" altLang="en-US" sz="16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713953" y="762649"/>
            <a:ext cx="74571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04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835696" y="798427"/>
            <a:ext cx="601647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ASIRC – Notifications</a:t>
            </a:r>
            <a:endParaRPr lang="ko-KR" altLang="en-US" sz="1400" dirty="0"/>
          </a:p>
        </p:txBody>
      </p:sp>
      <p:sp>
        <p:nvSpPr>
          <p:cNvPr id="10" name="직사각형 9"/>
          <p:cNvSpPr/>
          <p:nvPr/>
        </p:nvSpPr>
        <p:spPr>
          <a:xfrm>
            <a:off x="1835696" y="332656"/>
            <a:ext cx="529639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 smtClean="0">
                <a:solidFill>
                  <a:srgbClr val="29D9C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Android Client</a:t>
            </a:r>
            <a:endParaRPr lang="ko-KR" altLang="en-US" sz="2800" dirty="0">
              <a:solidFill>
                <a:srgbClr val="29D9C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536" y="1106204"/>
            <a:ext cx="3424714" cy="579501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536" y="1106204"/>
            <a:ext cx="3424714" cy="5795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586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 smtClean="0"/>
              <a:t>00</a:t>
            </a:r>
            <a:fld id="{CF612540-9602-46A0-9E57-34F7D20680C0}" type="slidenum">
              <a:rPr lang="ko-KR" altLang="en-US" smtClean="0"/>
              <a:pPr/>
              <a:t>41</a:t>
            </a:fld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76206" y="1288451"/>
            <a:ext cx="10212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일정</a:t>
            </a:r>
            <a:endParaRPr lang="ko-KR" altLang="en-US" sz="16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713953" y="762649"/>
            <a:ext cx="74571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05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835696" y="798427"/>
            <a:ext cx="601647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Delay</a:t>
            </a:r>
            <a:r>
              <a:rPr lang="ko-KR" altLang="en-US" sz="1400" dirty="0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 인하여 개발 기간이 </a:t>
            </a:r>
            <a:r>
              <a:rPr lang="en-US" altLang="ko-KR" sz="1400" dirty="0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8</a:t>
            </a:r>
            <a:r>
              <a:rPr lang="ko-KR" altLang="en-US" sz="1400" dirty="0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주에서 </a:t>
            </a:r>
            <a:r>
              <a:rPr lang="en-US" altLang="ko-KR" sz="1400" dirty="0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13</a:t>
            </a:r>
            <a:r>
              <a:rPr lang="ko-KR" altLang="en-US" sz="1400" dirty="0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주로 조정</a:t>
            </a:r>
            <a:endParaRPr lang="ko-KR" altLang="en-US" sz="1400" dirty="0"/>
          </a:p>
        </p:txBody>
      </p:sp>
      <p:sp>
        <p:nvSpPr>
          <p:cNvPr id="8" name="직사각형 7"/>
          <p:cNvSpPr/>
          <p:nvPr/>
        </p:nvSpPr>
        <p:spPr>
          <a:xfrm>
            <a:off x="1835696" y="332656"/>
            <a:ext cx="529639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dirty="0" smtClean="0">
                <a:solidFill>
                  <a:srgbClr val="29D9C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개발 일정</a:t>
            </a:r>
            <a:endParaRPr lang="ko-KR" altLang="en-US" sz="2800" dirty="0">
              <a:solidFill>
                <a:srgbClr val="29D9C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790" y="1957729"/>
            <a:ext cx="6862206" cy="4244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900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 smtClean="0"/>
              <a:t>00</a:t>
            </a:r>
            <a:fld id="{CF612540-9602-46A0-9E57-34F7D20680C0}" type="slidenum">
              <a:rPr lang="ko-KR" altLang="en-US" smtClean="0"/>
              <a:pPr/>
              <a:t>42</a:t>
            </a:fld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76206" y="1288451"/>
            <a:ext cx="10212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일정</a:t>
            </a:r>
            <a:endParaRPr lang="ko-KR" altLang="en-US" sz="16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713953" y="762649"/>
            <a:ext cx="74571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05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835696" y="798427"/>
            <a:ext cx="601647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공통 부분을 제외한 개인 역할</a:t>
            </a:r>
            <a:endParaRPr lang="ko-KR" altLang="en-US" sz="1400" dirty="0"/>
          </a:p>
        </p:txBody>
      </p:sp>
      <p:sp>
        <p:nvSpPr>
          <p:cNvPr id="9" name="직사각형 8"/>
          <p:cNvSpPr/>
          <p:nvPr/>
        </p:nvSpPr>
        <p:spPr>
          <a:xfrm>
            <a:off x="1835696" y="332656"/>
            <a:ext cx="529639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dirty="0" smtClean="0">
                <a:solidFill>
                  <a:srgbClr val="29D9C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역할 분담</a:t>
            </a:r>
            <a:endParaRPr lang="ko-KR" altLang="en-US" sz="2800" dirty="0">
              <a:solidFill>
                <a:srgbClr val="29D9C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aphicFrame>
        <p:nvGraphicFramePr>
          <p:cNvPr id="6" name="개체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3279434"/>
              </p:ext>
            </p:extLst>
          </p:nvPr>
        </p:nvGraphicFramePr>
        <p:xfrm>
          <a:off x="2206284" y="2067730"/>
          <a:ext cx="4555218" cy="4392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0" name="Image" r:id="rId3" imgW="6044400" imgH="5828400" progId="Photoshop.Image.13">
                  <p:embed/>
                </p:oleObj>
              </mc:Choice>
              <mc:Fallback>
                <p:oleObj name="Image" r:id="rId3" imgW="6044400" imgH="582840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206284" y="2067730"/>
                        <a:ext cx="4555218" cy="43924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56127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3277997" y="3674036"/>
            <a:ext cx="2662155" cy="734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2771800" y="2547178"/>
            <a:ext cx="36770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normalizeH="1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ALL SEEING EYE</a:t>
            </a:r>
            <a:r>
              <a:rPr lang="en-US" altLang="ko-KR" sz="3600" normalizeH="1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RELAY CHAT</a:t>
            </a:r>
            <a:endParaRPr lang="ko-KR" altLang="en-US" sz="3600" normalizeH="1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703389" y="3747507"/>
            <a:ext cx="381136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48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Q </a:t>
            </a:r>
            <a:r>
              <a:rPr lang="en-US" altLang="ko-KR" sz="32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&amp; </a:t>
            </a:r>
            <a:r>
              <a:rPr lang="en-US" altLang="ko-KR" sz="48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</a:t>
            </a:r>
            <a:endParaRPr lang="ko-KR" altLang="en-US" sz="4800" b="1" dirty="0">
              <a:solidFill>
                <a:schemeClr val="bg1"/>
              </a:solidFill>
              <a:latin typeface="Verdana" panose="020B0604030504040204" pitchFamily="34" charset="0"/>
              <a:ea typeface="나눔명조" panose="02020603020101020101" pitchFamily="18" charset="-127"/>
              <a:cs typeface="Verdana" panose="020B0604030504040204" pitchFamily="34" charset="0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976" y="1988840"/>
            <a:ext cx="648072" cy="695637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7092280" y="0"/>
            <a:ext cx="2051720" cy="332656"/>
          </a:xfrm>
          <a:prstGeom prst="rect">
            <a:avLst/>
          </a:prstGeom>
          <a:solidFill>
            <a:srgbClr val="29D9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0343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 descr="http://www.apkdad.com/wp-content/uploads/2013/06/Battery-Ic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3179290" y="2420888"/>
            <a:ext cx="3168353" cy="3168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 dirty="0" smtClean="0"/>
              <a:t>00</a:t>
            </a:r>
            <a:fld id="{CF612540-9602-46A0-9E57-34F7D20680C0}" type="slidenum">
              <a:rPr lang="ko-KR" altLang="en-US" smtClean="0"/>
              <a:pPr/>
              <a:t>5</a:t>
            </a:fld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60011" y="1273034"/>
            <a:ext cx="11652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목적</a:t>
            </a:r>
            <a:endParaRPr lang="ko-KR" altLang="en-US" sz="16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713953" y="762649"/>
            <a:ext cx="74571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01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1907527" y="798451"/>
            <a:ext cx="562731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계속 유지되는 </a:t>
            </a:r>
            <a:r>
              <a:rPr lang="en-US" altLang="ko-KR" sz="1400" b="1" dirty="0" smtClean="0">
                <a:solidFill>
                  <a:srgbClr val="29D9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“</a:t>
            </a:r>
            <a:r>
              <a:rPr lang="ko-KR" altLang="en-US" sz="1400" b="1" dirty="0" smtClean="0">
                <a:solidFill>
                  <a:srgbClr val="29D9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온라인</a:t>
            </a:r>
            <a:r>
              <a:rPr lang="en-US" altLang="ko-KR" sz="1400" b="1" dirty="0" smtClean="0">
                <a:solidFill>
                  <a:srgbClr val="29D9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”</a:t>
            </a:r>
            <a:r>
              <a:rPr lang="en-US" altLang="ko-KR" sz="1400" dirty="0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sz="1400" dirty="0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배터리 소모의 주범</a:t>
            </a:r>
            <a:r>
              <a:rPr lang="en-US" altLang="ko-KR" sz="1400" dirty="0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!</a:t>
            </a:r>
            <a:r>
              <a:rPr lang="ko-KR" altLang="en-US" sz="1400" dirty="0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ko-KR" altLang="en-US" sz="1400" dirty="0"/>
          </a:p>
        </p:txBody>
      </p:sp>
      <p:sp>
        <p:nvSpPr>
          <p:cNvPr id="36" name="직사각형 35"/>
          <p:cNvSpPr/>
          <p:nvPr/>
        </p:nvSpPr>
        <p:spPr>
          <a:xfrm>
            <a:off x="1907526" y="332680"/>
            <a:ext cx="374459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 smtClean="0">
                <a:solidFill>
                  <a:srgbClr val="29D9C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Low Battery Problems</a:t>
            </a:r>
            <a:endParaRPr lang="ko-KR" altLang="en-US" sz="2800" dirty="0">
              <a:solidFill>
                <a:srgbClr val="29D9C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80426"/>
            <a:ext cx="1170116" cy="718025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7904" y="1844824"/>
            <a:ext cx="2088232" cy="3582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673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4000"/>
                            </p:stCondLst>
                            <p:childTnLst>
                              <p:par>
                                <p:cTn id="1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2.22222E-6 L 3.05556E-6 0.25 " pathEditMode="relative" rAng="0" ptsTypes="AA">
                                      <p:cBhvr>
                                        <p:cTn id="19" dur="1500" fill="hold"/>
                                        <p:tgtEl>
                                          <p:spTgt spid="245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500"/>
                            </p:stCondLst>
                            <p:childTnLst>
                              <p:par>
                                <p:cTn id="21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43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366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498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498" tmFilter="0, 0; 0.125,0.2665; 0.25,0.4; 0.375,0.465; 0.5,0.5;  0.625,0.535; 0.75,0.6; 0.875,0.7335; 1,1">
                                          <p:stCondLst>
                                            <p:cond delay="49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49" tmFilter="0, 0; 0.125,0.2665; 0.25,0.4; 0.375,0.465; 0.5,0.5;  0.625,0.535; 0.75,0.6; 0.875,0.7335; 1,1">
                                          <p:stCondLst>
                                            <p:cond delay="993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23" tmFilter="0, 0; 0.125,0.2665; 0.25,0.4; 0.375,0.465; 0.5,0.5;  0.625,0.535; 0.75,0.6; 0.875,0.7335; 1,1">
                                          <p:stCondLst>
                                            <p:cond delay="124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19">
                                          <p:stCondLst>
                                            <p:cond delay="487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24" decel="50000">
                                          <p:stCondLst>
                                            <p:cond delay="507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19">
                                          <p:stCondLst>
                                            <p:cond delay="98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24" decel="50000">
                                          <p:stCondLst>
                                            <p:cond delay="1003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19">
                                          <p:stCondLst>
                                            <p:cond delay="1231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24" decel="50000">
                                          <p:stCondLst>
                                            <p:cond delay="1251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19">
                                          <p:stCondLst>
                                            <p:cond delay="135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24" decel="50000">
                                          <p:stCondLst>
                                            <p:cond delay="137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 smtClean="0"/>
              <a:t>00</a:t>
            </a:r>
            <a:fld id="{CF612540-9602-46A0-9E57-34F7D20680C0}" type="slidenum">
              <a:rPr lang="ko-KR" altLang="en-US" smtClean="0"/>
              <a:pPr/>
              <a:t>6</a:t>
            </a:fld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60011" y="1273034"/>
            <a:ext cx="11652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목표</a:t>
            </a:r>
            <a:endParaRPr lang="ko-KR" altLang="en-US" sz="16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713953" y="762649"/>
            <a:ext cx="74571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02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1907704" y="798427"/>
            <a:ext cx="601647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 err="1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전시안은</a:t>
            </a:r>
            <a:r>
              <a:rPr lang="ko-KR" altLang="en-US" sz="1400" dirty="0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단 </a:t>
            </a:r>
            <a:r>
              <a:rPr lang="en-US" altLang="ko-KR" sz="1400" b="1" dirty="0" smtClean="0">
                <a:solidFill>
                  <a:srgbClr val="29D9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“</a:t>
            </a:r>
            <a:r>
              <a:rPr lang="ko-KR" altLang="en-US" sz="1400" b="1" dirty="0" err="1" smtClean="0">
                <a:solidFill>
                  <a:srgbClr val="29D9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한순간</a:t>
            </a:r>
            <a:r>
              <a:rPr lang="en-US" altLang="ko-KR" sz="1400" b="1" dirty="0" smtClean="0">
                <a:solidFill>
                  <a:srgbClr val="29D9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”</a:t>
            </a:r>
            <a:r>
              <a:rPr lang="ko-KR" altLang="en-US" sz="1400" dirty="0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도 놓치지 않습니다</a:t>
            </a:r>
            <a:r>
              <a:rPr lang="en-US" altLang="ko-KR" sz="1400" dirty="0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endParaRPr lang="ko-KR" altLang="en-US" sz="1400" dirty="0"/>
          </a:p>
        </p:txBody>
      </p:sp>
      <p:sp>
        <p:nvSpPr>
          <p:cNvPr id="36" name="직사각형 35"/>
          <p:cNvSpPr/>
          <p:nvPr/>
        </p:nvSpPr>
        <p:spPr>
          <a:xfrm>
            <a:off x="1907704" y="332656"/>
            <a:ext cx="388843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 smtClean="0">
                <a:solidFill>
                  <a:srgbClr val="29D9C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Log System</a:t>
            </a:r>
            <a:endParaRPr lang="ko-KR" altLang="en-US" sz="2800" dirty="0">
              <a:solidFill>
                <a:srgbClr val="29D9C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18434" name="Picture 2" descr="https://olimex.files.wordpress.com/2013/01/irc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1484784"/>
            <a:ext cx="4835045" cy="4553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2703758" y="6066830"/>
            <a:ext cx="439506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자신의 대화 기록을 다른 시스템에게 맡길 수는 없습니다</a:t>
            </a:r>
            <a:r>
              <a:rPr lang="en-US" altLang="ko-KR" sz="1400" dirty="0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400" dirty="0"/>
          </a:p>
        </p:txBody>
      </p:sp>
      <p:pic>
        <p:nvPicPr>
          <p:cNvPr id="18448" name="Picture 16" descr="http://croute.github.io/croute-slides/images/google_play_services/google_cloud_messagin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2636912"/>
            <a:ext cx="3800195" cy="2321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4905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84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8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6" grpId="0"/>
      <p:bldP spid="8" grpId="0"/>
      <p:bldP spid="8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 smtClean="0"/>
              <a:t>00</a:t>
            </a:r>
            <a:fld id="{CF612540-9602-46A0-9E57-34F7D20680C0}" type="slidenum">
              <a:rPr lang="ko-KR" altLang="en-US" smtClean="0"/>
              <a:pPr/>
              <a:t>7</a:t>
            </a:fld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60011" y="1273034"/>
            <a:ext cx="11652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목표</a:t>
            </a:r>
            <a:endParaRPr lang="ko-KR" altLang="en-US" sz="16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713953" y="762649"/>
            <a:ext cx="74571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02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1907704" y="332656"/>
            <a:ext cx="273630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dirty="0" smtClean="0">
                <a:solidFill>
                  <a:srgbClr val="29D9C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실시간 대화 참여</a:t>
            </a:r>
            <a:endParaRPr lang="ko-KR" altLang="en-US" sz="2800" dirty="0">
              <a:solidFill>
                <a:srgbClr val="29D9C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907704" y="798427"/>
            <a:ext cx="601647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실시간</a:t>
            </a:r>
            <a:r>
              <a:rPr lang="ko-KR" altLang="en-US" sz="1400" dirty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과</a:t>
            </a:r>
            <a:r>
              <a:rPr lang="ko-KR" altLang="en-US" sz="1400" dirty="0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400" b="1" dirty="0" smtClean="0">
                <a:solidFill>
                  <a:srgbClr val="29D9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“</a:t>
            </a:r>
            <a:r>
              <a:rPr lang="ko-KR" altLang="en-US" sz="1400" b="1" dirty="0" smtClean="0">
                <a:solidFill>
                  <a:srgbClr val="29D9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기록</a:t>
            </a:r>
            <a:r>
              <a:rPr lang="en-US" altLang="ko-KR" sz="1400" b="1" dirty="0" smtClean="0">
                <a:solidFill>
                  <a:srgbClr val="29D9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”</a:t>
            </a:r>
            <a:r>
              <a:rPr lang="ko-KR" altLang="en-US" sz="1400" dirty="0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을 넘나드는 대화</a:t>
            </a:r>
            <a:r>
              <a:rPr lang="en-US" altLang="ko-KR" sz="1400" dirty="0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ko-KR" altLang="en-US" sz="1400" dirty="0"/>
          </a:p>
        </p:txBody>
      </p:sp>
      <p:pic>
        <p:nvPicPr>
          <p:cNvPr id="19458" name="Picture 2" descr="https://lh4.ggpht.com/8jPipoemhlZ-P7uUpFHaqbZ05l_Y_TMqeTpCiitMhzu6YHYMY5ROcQuWpcDfiwo5qv0=h90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552" y="1962939"/>
            <a:ext cx="2160240" cy="3842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0" name="Picture 4" descr="https://newblood.anonops.com/images/andro6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3317" y="1962939"/>
            <a:ext cx="2161308" cy="3842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2" name="Picture 6" descr="https://lh6.ggpht.com/coS-6QUQeG0bDoYQq87y8eYqbrkpFwZGzlycnQtvvXbpUk4y70gmIVBzyqPZT3pEPC8=h90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4151" y="1962939"/>
            <a:ext cx="2304256" cy="3840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/>
          <p:cNvSpPr/>
          <p:nvPr/>
        </p:nvSpPr>
        <p:spPr>
          <a:xfrm>
            <a:off x="1376884" y="5860024"/>
            <a:ext cx="8735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 err="1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TapChat</a:t>
            </a:r>
            <a:endParaRPr lang="ko-KR" altLang="en-US" sz="1400" dirty="0"/>
          </a:p>
        </p:txBody>
      </p:sp>
      <p:sp>
        <p:nvSpPr>
          <p:cNvPr id="11" name="직사각형 10"/>
          <p:cNvSpPr/>
          <p:nvPr/>
        </p:nvSpPr>
        <p:spPr>
          <a:xfrm>
            <a:off x="4014534" y="5859575"/>
            <a:ext cx="99887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 err="1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AndroIRC</a:t>
            </a:r>
            <a:endParaRPr lang="ko-KR" altLang="en-US" sz="1400" dirty="0"/>
          </a:p>
        </p:txBody>
      </p:sp>
      <p:sp>
        <p:nvSpPr>
          <p:cNvPr id="12" name="직사각형 11"/>
          <p:cNvSpPr/>
          <p:nvPr/>
        </p:nvSpPr>
        <p:spPr>
          <a:xfrm>
            <a:off x="6800923" y="5859575"/>
            <a:ext cx="97591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 err="1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AndChat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955210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9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7" grpId="0"/>
      <p:bldP spid="10" grpId="0"/>
      <p:bldP spid="11" grpId="0"/>
      <p:bldP spid="1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 smtClean="0"/>
              <a:t>00</a:t>
            </a:r>
            <a:fld id="{CF612540-9602-46A0-9E57-34F7D20680C0}" type="slidenum">
              <a:rPr lang="ko-KR" altLang="en-US" smtClean="0"/>
              <a:pPr/>
              <a:t>8</a:t>
            </a:fld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60011" y="1273034"/>
            <a:ext cx="11652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목표</a:t>
            </a:r>
            <a:endParaRPr lang="ko-KR" altLang="en-US" sz="16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713953" y="762649"/>
            <a:ext cx="74571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02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1835696" y="798427"/>
            <a:ext cx="601647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사용자는 보다 쉽고 유려한 </a:t>
            </a:r>
            <a:r>
              <a:rPr lang="en-US" altLang="ko-KR" sz="1400" b="1" dirty="0" smtClean="0">
                <a:solidFill>
                  <a:srgbClr val="29D9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“</a:t>
            </a:r>
            <a:r>
              <a:rPr lang="ko-KR" altLang="en-US" sz="1400" b="1" dirty="0" smtClean="0">
                <a:solidFill>
                  <a:srgbClr val="29D9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경험</a:t>
            </a:r>
            <a:r>
              <a:rPr lang="en-US" altLang="ko-KR" sz="1400" b="1" dirty="0" smtClean="0">
                <a:solidFill>
                  <a:srgbClr val="29D9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”</a:t>
            </a:r>
            <a:r>
              <a:rPr lang="ko-KR" altLang="en-US" sz="1400" dirty="0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을 원한다</a:t>
            </a:r>
            <a:r>
              <a:rPr lang="en-US" altLang="ko-KR" sz="1400" dirty="0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400" dirty="0"/>
          </a:p>
        </p:txBody>
      </p:sp>
      <p:sp>
        <p:nvSpPr>
          <p:cNvPr id="36" name="직사각형 35"/>
          <p:cNvSpPr/>
          <p:nvPr/>
        </p:nvSpPr>
        <p:spPr>
          <a:xfrm>
            <a:off x="1835696" y="332656"/>
            <a:ext cx="529639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 smtClean="0">
                <a:solidFill>
                  <a:srgbClr val="29D9C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Minimalist Design</a:t>
            </a:r>
            <a:endParaRPr lang="ko-KR" altLang="en-US" sz="2800" dirty="0">
              <a:solidFill>
                <a:srgbClr val="29D9C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1026" name="Picture 2" descr="https://trello-attachments.s3.amazonaws.com/54ac03f68af15f75d9a0ac75/512x512/094a71a852d8181e7a6d351a6ea9da77/material_ico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2725598"/>
            <a:ext cx="2088232" cy="2088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8281" y="2820791"/>
            <a:ext cx="1897845" cy="1897845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6156177" y="6381328"/>
            <a:ext cx="230425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 smtClean="0">
                <a:solidFill>
                  <a:srgbClr val="29D9C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Application ICONs</a:t>
            </a:r>
            <a:endParaRPr lang="ko-KR" altLang="en-US" sz="2000" dirty="0">
              <a:solidFill>
                <a:srgbClr val="29D9C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135367" y="5079606"/>
            <a:ext cx="150367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Windows Client</a:t>
            </a:r>
            <a:endParaRPr lang="ko-KR" altLang="en-US" sz="1400" dirty="0"/>
          </a:p>
        </p:txBody>
      </p:sp>
      <p:sp>
        <p:nvSpPr>
          <p:cNvPr id="13" name="직사각형 12"/>
          <p:cNvSpPr/>
          <p:nvPr/>
        </p:nvSpPr>
        <p:spPr>
          <a:xfrm>
            <a:off x="5562792" y="4941168"/>
            <a:ext cx="160149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Android Client</a:t>
            </a:r>
          </a:p>
          <a:p>
            <a:pPr algn="ctr"/>
            <a:r>
              <a:rPr lang="en-US" altLang="ko-KR" sz="1400" dirty="0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(Material Design)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201349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6" grpId="0"/>
      <p:bldP spid="10" grpId="0"/>
      <p:bldP spid="12" grpId="0"/>
      <p:bldP spid="1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 smtClean="0"/>
              <a:t>00</a:t>
            </a:r>
            <a:fld id="{CF612540-9602-46A0-9E57-34F7D20680C0}" type="slidenum">
              <a:rPr lang="ko-KR" altLang="en-US" smtClean="0"/>
              <a:pPr/>
              <a:t>9</a:t>
            </a:fld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60011" y="1273034"/>
            <a:ext cx="11652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목표</a:t>
            </a:r>
            <a:endParaRPr lang="ko-KR" altLang="en-US" sz="16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713953" y="762649"/>
            <a:ext cx="74571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02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1835696" y="798427"/>
            <a:ext cx="601647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사용자는 보다 쉽고 유려한 </a:t>
            </a:r>
            <a:r>
              <a:rPr lang="en-US" altLang="ko-KR" sz="1400" b="1" dirty="0" smtClean="0">
                <a:solidFill>
                  <a:srgbClr val="29D9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“</a:t>
            </a:r>
            <a:r>
              <a:rPr lang="ko-KR" altLang="en-US" sz="1400" b="1" dirty="0" smtClean="0">
                <a:solidFill>
                  <a:srgbClr val="29D9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경험</a:t>
            </a:r>
            <a:r>
              <a:rPr lang="en-US" altLang="ko-KR" sz="1400" b="1" dirty="0" smtClean="0">
                <a:solidFill>
                  <a:srgbClr val="29D9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”</a:t>
            </a:r>
            <a:r>
              <a:rPr lang="ko-KR" altLang="en-US" sz="1400" dirty="0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을 원한다</a:t>
            </a:r>
            <a:r>
              <a:rPr lang="en-US" altLang="ko-KR" sz="1400" dirty="0" smtClean="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400" dirty="0"/>
          </a:p>
        </p:txBody>
      </p:sp>
      <p:sp>
        <p:nvSpPr>
          <p:cNvPr id="36" name="직사각형 35"/>
          <p:cNvSpPr/>
          <p:nvPr/>
        </p:nvSpPr>
        <p:spPr>
          <a:xfrm>
            <a:off x="1835696" y="332656"/>
            <a:ext cx="529639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 smtClean="0">
                <a:solidFill>
                  <a:srgbClr val="29D9C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Minimalist Design</a:t>
            </a:r>
            <a:endParaRPr lang="ko-KR" altLang="en-US" sz="2800" dirty="0">
              <a:solidFill>
                <a:srgbClr val="29D9C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5940152" y="6381328"/>
            <a:ext cx="252028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 smtClean="0">
                <a:solidFill>
                  <a:srgbClr val="29D9C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Windows Splash Art</a:t>
            </a:r>
            <a:endParaRPr lang="ko-KR" altLang="en-US" sz="2000" dirty="0">
              <a:solidFill>
                <a:srgbClr val="29D9C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9195" y="2349603"/>
            <a:ext cx="3067050" cy="19240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4377" y="3391268"/>
            <a:ext cx="3067050" cy="19240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02595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8611</TotalTime>
  <Words>1497</Words>
  <Application>Microsoft Office PowerPoint</Application>
  <PresentationFormat>화면 슬라이드 쇼(4:3)</PresentationFormat>
  <Paragraphs>646</Paragraphs>
  <Slides>43</Slides>
  <Notes>1</Notes>
  <HiddenSlides>0</HiddenSlides>
  <MMClips>0</MMClips>
  <ScaleCrop>false</ScaleCrop>
  <HeadingPairs>
    <vt:vector size="8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43</vt:i4>
      </vt:variant>
    </vt:vector>
  </HeadingPairs>
  <TitlesOfParts>
    <vt:vector size="54" baseType="lpstr">
      <vt:lpstr>나눔명조 ExtraBold</vt:lpstr>
      <vt:lpstr>Verdana</vt:lpstr>
      <vt:lpstr>나눔고딕</vt:lpstr>
      <vt:lpstr>Arial</vt:lpstr>
      <vt:lpstr>나눔바른고딕</vt:lpstr>
      <vt:lpstr>나눔명조</vt:lpstr>
      <vt:lpstr>나눔바른펜</vt:lpstr>
      <vt:lpstr>맑은 고딕</vt:lpstr>
      <vt:lpstr>나눔고딕 ExtraBold</vt:lpstr>
      <vt:lpstr>Office 테마</vt:lpstr>
      <vt:lpstr>Image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R&amp;D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Microsoft Corporation</dc:creator>
  <cp:lastModifiedBy>MAERYO</cp:lastModifiedBy>
  <cp:revision>363</cp:revision>
  <dcterms:created xsi:type="dcterms:W3CDTF">2006-10-05T04:04:58Z</dcterms:created>
  <dcterms:modified xsi:type="dcterms:W3CDTF">2015-02-09T17:09:56Z</dcterms:modified>
</cp:coreProperties>
</file>